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6.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7.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8.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9.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10.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1.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12.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3.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14.xml" ContentType="application/vnd.openxmlformats-officedocument.theme+xml"/>
  <Override PartName="/ppt/slideLayouts/slideLayout115.xml" ContentType="application/vnd.openxmlformats-officedocument.presentationml.slideLayout+xml"/>
  <Override PartName="/ppt/theme/theme1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7" r:id="rId19"/>
    <p:sldMasterId id="2147496510" r:id="rId20"/>
  </p:sldMasterIdLst>
  <p:notesMasterIdLst>
    <p:notesMasterId r:id="rId30"/>
  </p:notesMasterIdLst>
  <p:sldIdLst>
    <p:sldId id="2147479837" r:id="rId21"/>
    <p:sldId id="2147479927" r:id="rId22"/>
    <p:sldId id="2147479937" r:id="rId23"/>
    <p:sldId id="2147479929" r:id="rId24"/>
    <p:sldId id="2147479938" r:id="rId25"/>
    <p:sldId id="2147479939" r:id="rId26"/>
    <p:sldId id="2147479940" r:id="rId27"/>
    <p:sldId id="2147479942" r:id="rId28"/>
    <p:sldId id="214747994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p:restoredTop sz="76667"/>
  </p:normalViewPr>
  <p:slideViewPr>
    <p:cSldViewPr snapToGrid="0">
      <p:cViewPr varScale="1">
        <p:scale>
          <a:sx n="96" d="100"/>
          <a:sy n="96" d="100"/>
        </p:scale>
        <p:origin x="1840" y="176"/>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 Type="http://schemas.openxmlformats.org/officeDocument/2006/relationships/customXml" Target="../customXml/item3.xml"/><Relationship Id="rId21" Type="http://schemas.openxmlformats.org/officeDocument/2006/relationships/slide" Target="slides/slide1.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notesMaster" Target="notesMasters/notesMaster1.xml"/><Relationship Id="rId35" Type="http://schemas.microsoft.com/office/2018/10/relationships/authors" Target="author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475C4C8-7DEA-455A-9336-A4C7DB3AE516}" type="slidenum">
              <a:rPr lang="en-US" smtClean="0"/>
              <a:pPr/>
              <a:t>3</a:t>
            </a:fld>
            <a:endParaRPr lang="en-US"/>
          </a:p>
        </p:txBody>
      </p:sp>
      <p:sp>
        <p:nvSpPr>
          <p:cNvPr id="6" name="Date Placeholder 5">
            <a:extLst>
              <a:ext uri="{FF2B5EF4-FFF2-40B4-BE49-F238E27FC236}">
                <a16:creationId xmlns:a16="http://schemas.microsoft.com/office/drawing/2014/main" id="{3EB16111-A97F-457F-91C8-272E5E8DFF89}"/>
              </a:ext>
            </a:extLst>
          </p:cNvPr>
          <p:cNvSpPr>
            <a:spLocks noGrp="1"/>
          </p:cNvSpPr>
          <p:nvPr>
            <p:ph type="dt" idx="12"/>
          </p:nvPr>
        </p:nvSpPr>
        <p:spPr/>
        <p:txBody>
          <a:bodyPr/>
          <a:lstStyle/>
          <a:p>
            <a:fld id="{997C9337-20C5-41EF-80F6-63D1F94ABC0C}" type="datetime1">
              <a:rPr lang="en-US" smtClean="0"/>
              <a:t>3/20/23</a:t>
            </a:fld>
            <a:endParaRPr lang="en-US"/>
          </a:p>
        </p:txBody>
      </p:sp>
      <p:sp>
        <p:nvSpPr>
          <p:cNvPr id="10" name="Slide Image Placeholder 9">
            <a:extLst>
              <a:ext uri="{FF2B5EF4-FFF2-40B4-BE49-F238E27FC236}">
                <a16:creationId xmlns:a16="http://schemas.microsoft.com/office/drawing/2014/main" id="{1E1408CB-E158-45EC-A705-EC77EDB9E722}"/>
              </a:ext>
            </a:extLst>
          </p:cNvPr>
          <p:cNvSpPr>
            <a:spLocks noGrp="1" noRot="1" noChangeAspect="1"/>
          </p:cNvSpPr>
          <p:nvPr>
            <p:ph type="sldImg"/>
          </p:nvPr>
        </p:nvSpPr>
        <p:spPr/>
      </p:sp>
      <p:sp>
        <p:nvSpPr>
          <p:cNvPr id="11" name="Notes Placeholder 10">
            <a:extLst>
              <a:ext uri="{FF2B5EF4-FFF2-40B4-BE49-F238E27FC236}">
                <a16:creationId xmlns:a16="http://schemas.microsoft.com/office/drawing/2014/main" id="{80831AF6-C812-4CA9-9A84-72B9BD292CB0}"/>
              </a:ext>
            </a:extLst>
          </p:cNvPr>
          <p:cNvSpPr>
            <a:spLocks noGrp="1"/>
          </p:cNvSpPr>
          <p:nvPr>
            <p:ph type="body" idx="1"/>
          </p:nvPr>
        </p:nvSpPr>
        <p:spPr>
          <a:xfrm>
            <a:off x="685800" y="4400550"/>
            <a:ext cx="5486400" cy="3600450"/>
          </a:xfrm>
          <a:prstGeom prst="rect">
            <a:avLst/>
          </a:prstGeom>
        </p:spPr>
        <p:txBody>
          <a:bodyPr/>
          <a:lstStyle/>
          <a:p>
            <a:pPr lvl="0" defTabSz="914460">
              <a:lnSpc>
                <a:spcPct val="90000"/>
              </a:lnSpc>
              <a:spcAft>
                <a:spcPts val="333"/>
              </a:spcAft>
            </a:pPr>
            <a:r>
              <a:rPr lang="en-US" sz="882" dirty="0">
                <a:solidFill>
                  <a:prstClr val="black"/>
                </a:solidFill>
                <a:latin typeface="Segoe UI Light" pitchFamily="34" charset="0"/>
              </a:rPr>
              <a:t>https://learn.microsoft.com/en-us/azure/cognitive-services/openai/reference</a:t>
            </a:r>
          </a:p>
          <a:p>
            <a:pPr lvl="0" defTabSz="914460">
              <a:lnSpc>
                <a:spcPct val="90000"/>
              </a:lnSpc>
              <a:spcAft>
                <a:spcPts val="333"/>
              </a:spcAft>
            </a:pPr>
            <a:r>
              <a:rPr lang="en-US" sz="882" dirty="0">
                <a:solidFill>
                  <a:prstClr val="black"/>
                </a:solidFill>
                <a:latin typeface="Segoe UI Light" pitchFamily="34" charset="0"/>
              </a:rPr>
              <a:t>https://learn.microsoft.com/en-us/rest/api/cognitiveservices/azureopenaistable/deployments/create?tabs=HTTP</a:t>
            </a:r>
          </a:p>
          <a:p>
            <a:pPr lvl="0" defTabSz="914460">
              <a:lnSpc>
                <a:spcPct val="90000"/>
              </a:lnSpc>
              <a:spcAft>
                <a:spcPts val="333"/>
              </a:spcAft>
            </a:pPr>
            <a:endParaRPr lang="en-US" sz="882" dirty="0">
              <a:solidFill>
                <a:prstClr val="black"/>
              </a:solidFill>
              <a:latin typeface="Segoe UI Light" pitchFamily="34" charset="0"/>
            </a:endParaRPr>
          </a:p>
          <a:p>
            <a:pPr lvl="0" defTabSz="914460">
              <a:lnSpc>
                <a:spcPct val="90000"/>
              </a:lnSpc>
              <a:spcAft>
                <a:spcPts val="333"/>
              </a:spcAft>
            </a:pPr>
            <a:r>
              <a:rPr lang="en-US" sz="882" dirty="0">
                <a:solidFill>
                  <a:prstClr val="black"/>
                </a:solidFill>
                <a:latin typeface="Segoe UI Light" pitchFamily="34" charset="0"/>
              </a:rPr>
              <a:t>AI BUILDER CONNECTOR</a:t>
            </a:r>
          </a:p>
        </p:txBody>
      </p:sp>
      <p:sp>
        <p:nvSpPr>
          <p:cNvPr id="2" name="Header Placeholder 1">
            <a:extLst>
              <a:ext uri="{FF2B5EF4-FFF2-40B4-BE49-F238E27FC236}">
                <a16:creationId xmlns:a16="http://schemas.microsoft.com/office/drawing/2014/main" id="{9830E05C-8F70-4854-835C-C7C6F7556052}"/>
              </a:ext>
            </a:extLst>
          </p:cNvPr>
          <p:cNvSpPr>
            <a:spLocks noGrp="1"/>
          </p:cNvSpPr>
          <p:nvPr>
            <p:ph type="hdr" sz="quarter" idx="13"/>
          </p:nvPr>
        </p:nvSpPr>
        <p:spPr>
          <a:xfrm>
            <a:off x="0" y="0"/>
            <a:ext cx="2971800" cy="458788"/>
          </a:xfrm>
          <a:prstGeom prst="rect">
            <a:avLst/>
          </a:prstGeom>
        </p:spPr>
        <p:txBody>
          <a:bodyPr/>
          <a:lstStyle/>
          <a:p>
            <a:r>
              <a:rPr lang="en-US"/>
              <a:t>[[HEADER]]</a:t>
            </a:r>
          </a:p>
        </p:txBody>
      </p:sp>
    </p:spTree>
    <p:extLst>
      <p:ext uri="{BB962C8B-B14F-4D97-AF65-F5344CB8AC3E}">
        <p14:creationId xmlns:p14="http://schemas.microsoft.com/office/powerpoint/2010/main" val="1216631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4</a:t>
            </a:fld>
            <a:endParaRPr lang="en-US"/>
          </a:p>
        </p:txBody>
      </p:sp>
    </p:spTree>
    <p:extLst>
      <p:ext uri="{BB962C8B-B14F-4D97-AF65-F5344CB8AC3E}">
        <p14:creationId xmlns:p14="http://schemas.microsoft.com/office/powerpoint/2010/main" val="16535030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D09229F-6F41-4CC3-A51C-EB832A3392C5}" type="slidenum">
              <a:rPr lang="en-US" smtClean="0"/>
              <a:t>5</a:t>
            </a:fld>
            <a:endParaRPr lang="en-US"/>
          </a:p>
        </p:txBody>
      </p:sp>
    </p:spTree>
    <p:extLst>
      <p:ext uri="{BB962C8B-B14F-4D97-AF65-F5344CB8AC3E}">
        <p14:creationId xmlns:p14="http://schemas.microsoft.com/office/powerpoint/2010/main" val="1992997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6</a:t>
            </a:fld>
            <a:endParaRPr lang="en-US"/>
          </a:p>
        </p:txBody>
      </p:sp>
    </p:spTree>
    <p:extLst>
      <p:ext uri="{BB962C8B-B14F-4D97-AF65-F5344CB8AC3E}">
        <p14:creationId xmlns:p14="http://schemas.microsoft.com/office/powerpoint/2010/main" val="1211571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20/03/2023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08735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square photo">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303312"/>
            <a:ext cx="7298437" cy="3046988"/>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Event name </a:t>
            </a:r>
            <a:br>
              <a:rPr lang="en-US"/>
            </a:br>
            <a:r>
              <a:rPr lang="en-US"/>
              <a:t>or presentation title here</a:t>
            </a:r>
          </a:p>
        </p:txBody>
      </p:sp>
      <p:sp>
        <p:nvSpPr>
          <p:cNvPr id="5" name="Text Placeholder 4"/>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cxnSp>
        <p:nvCxnSpPr>
          <p:cNvPr id="4" name="Straight Connector 3">
            <a:extLst>
              <a:ext uri="{FF2B5EF4-FFF2-40B4-BE49-F238E27FC236}">
                <a16:creationId xmlns:a16="http://schemas.microsoft.com/office/drawing/2014/main" id="{CBA263C4-3326-E64B-9789-EDA19734D864}"/>
              </a:ext>
            </a:extLst>
          </p:cNvPr>
          <p:cNvCxnSpPr>
            <a:cxnSpLocks/>
          </p:cNvCxnSpPr>
          <p:nvPr userDrawn="1"/>
        </p:nvCxnSpPr>
        <p:spPr>
          <a:xfrm>
            <a:off x="584200" y="6267088"/>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34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Agenda Layout">
    <p:spTree>
      <p:nvGrpSpPr>
        <p:cNvPr id="1" name=""/>
        <p:cNvGrpSpPr/>
        <p:nvPr/>
      </p:nvGrpSpPr>
      <p:grpSpPr>
        <a:xfrm>
          <a:off x="0" y="0"/>
          <a:ext cx="0" cy="0"/>
          <a:chOff x="0" y="0"/>
          <a:chExt cx="0" cy="0"/>
        </a:xfrm>
      </p:grpSpPr>
      <p:sp>
        <p:nvSpPr>
          <p:cNvPr id="35" name="Footer Placeholder 4">
            <a:extLst>
              <a:ext uri="{FF2B5EF4-FFF2-40B4-BE49-F238E27FC236}">
                <a16:creationId xmlns:a16="http://schemas.microsoft.com/office/drawing/2014/main" id="{8C64960A-4B61-43E6-B400-13FC4850F81A}"/>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36" name="Slide Number Placeholder 5">
            <a:extLst>
              <a:ext uri="{FF2B5EF4-FFF2-40B4-BE49-F238E27FC236}">
                <a16:creationId xmlns:a16="http://schemas.microsoft.com/office/drawing/2014/main" id="{4333FB6F-5C99-40E2-8D4E-1E9EE410072E}"/>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74BEDE68-1D2D-4A40-A3F4-F77A41DD2BC0}"/>
              </a:ext>
            </a:extLst>
          </p:cNvPr>
          <p:cNvSpPr/>
          <p:nvPr userDrawn="1"/>
        </p:nvSpPr>
        <p:spPr bwMode="auto">
          <a:xfrm>
            <a:off x="1" y="0"/>
            <a:ext cx="37084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8AAF1AEC-5837-427A-AB77-EF89A45999B0}"/>
              </a:ext>
            </a:extLst>
          </p:cNvPr>
          <p:cNvSpPr>
            <a:spLocks noGrp="1"/>
          </p:cNvSpPr>
          <p:nvPr userDrawn="1">
            <p:ph type="body" sz="quarter" idx="39" hasCustomPrompt="1"/>
          </p:nvPr>
        </p:nvSpPr>
        <p:spPr>
          <a:xfrm>
            <a:off x="571500" y="3121224"/>
            <a:ext cx="2824014" cy="615553"/>
          </a:xfrm>
        </p:spPr>
        <p:txBody>
          <a:bodyPr/>
          <a:lstStyle>
            <a:lvl1pPr marL="0" indent="0">
              <a:buNone/>
              <a:defRPr sz="4000">
                <a:solidFill>
                  <a:schemeClr val="bg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Agenda</a:t>
            </a:r>
          </a:p>
        </p:txBody>
      </p:sp>
    </p:spTree>
    <p:extLst>
      <p:ext uri="{BB962C8B-B14F-4D97-AF65-F5344CB8AC3E}">
        <p14:creationId xmlns:p14="http://schemas.microsoft.com/office/powerpoint/2010/main" val="3701457633"/>
      </p:ext>
    </p:extLst>
  </p:cSld>
  <p:clrMapOvr>
    <a:masterClrMapping/>
  </p:clrMapOvr>
  <p:transition>
    <p:fade/>
  </p:transition>
  <p:extLst>
    <p:ext uri="{DCECCB84-F9BA-43D5-87BE-67443E8EF086}">
      <p15:sldGuideLst xmlns:p15="http://schemas.microsoft.com/office/powerpoint/2012/main"/>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30917072"/>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1718290716"/>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Only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2"/>
            <a:ext cx="12192000" cy="159067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59067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214041827"/>
      </p:ext>
    </p:extLst>
  </p:cSld>
  <p:clrMapOvr>
    <a:masterClrMapping/>
  </p:clrMapOvr>
  <p:transition>
    <p:fade/>
  </p:transition>
  <p:extLst>
    <p:ext uri="{DCECCB84-F9BA-43D5-87BE-67443E8EF086}">
      <p15:sldGuideLst xmlns:p15="http://schemas.microsoft.com/office/powerpoint/2012/main"/>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_Blue Bar_Placeholde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F141C64-E920-4DE9-A440-152373BCBA3E}"/>
              </a:ext>
              <a:ext uri="{C183D7F6-B498-43B3-948B-1728B52AA6E4}">
                <adec:decorative xmlns:adec="http://schemas.microsoft.com/office/drawing/2017/decorative" val="1"/>
              </a:ext>
            </a:extLst>
          </p:cNvPr>
          <p:cNvSpPr/>
          <p:nvPr/>
        </p:nvSpPr>
        <p:spPr bwMode="auto">
          <a:xfrm>
            <a:off x="0" y="2"/>
            <a:ext cx="12192000" cy="142904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Footer Placeholder 4">
            <a:extLst>
              <a:ext uri="{FF2B5EF4-FFF2-40B4-BE49-F238E27FC236}">
                <a16:creationId xmlns:a16="http://schemas.microsoft.com/office/drawing/2014/main" id="{3CB9224E-20A8-4184-BE63-F7ADC102413F}"/>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ACDA2FAA-F591-4C59-93CB-5FDE50ECC64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Content Placeholder 8">
            <a:extLst>
              <a:ext uri="{FF2B5EF4-FFF2-40B4-BE49-F238E27FC236}">
                <a16:creationId xmlns:a16="http://schemas.microsoft.com/office/drawing/2014/main" id="{42582AC2-DA98-4BCB-8380-34C382DED89F}"/>
              </a:ext>
            </a:extLst>
          </p:cNvPr>
          <p:cNvSpPr>
            <a:spLocks noGrp="1"/>
          </p:cNvSpPr>
          <p:nvPr>
            <p:ph sz="quarter" idx="10" hasCustomPrompt="1"/>
          </p:nvPr>
        </p:nvSpPr>
        <p:spPr>
          <a:xfrm>
            <a:off x="6019800" y="1871663"/>
            <a:ext cx="5600700" cy="4397375"/>
          </a:xfrm>
          <a:ln w="6350">
            <a:solidFill>
              <a:schemeClr val="bg1">
                <a:lumMod val="85000"/>
              </a:schemeClr>
            </a:solidFill>
          </a:ln>
        </p:spPr>
        <p:txBody>
          <a:bodyPr/>
          <a:lstStyle>
            <a:lvl1pPr marL="0" indent="0" algn="ctr">
              <a:buNone/>
              <a:defRPr sz="1800"/>
            </a:lvl1pPr>
          </a:lstStyle>
          <a:p>
            <a:pPr lvl="0"/>
            <a:r>
              <a:rPr lang="en-US"/>
              <a:t>Place holder for report and illustration </a:t>
            </a:r>
          </a:p>
        </p:txBody>
      </p:sp>
      <p:sp>
        <p:nvSpPr>
          <p:cNvPr id="11" name="Rectangle 10">
            <a:extLst>
              <a:ext uri="{FF2B5EF4-FFF2-40B4-BE49-F238E27FC236}">
                <a16:creationId xmlns:a16="http://schemas.microsoft.com/office/drawing/2014/main" id="{3CBE3747-AB42-4DD5-A33C-42C4A70E8A91}"/>
              </a:ext>
              <a:ext uri="{C183D7F6-B498-43B3-948B-1728B52AA6E4}">
                <adec:decorative xmlns:adec="http://schemas.microsoft.com/office/drawing/2017/decorative" val="1"/>
              </a:ext>
            </a:extLst>
          </p:cNvPr>
          <p:cNvSpPr/>
          <p:nvPr userDrawn="1"/>
        </p:nvSpPr>
        <p:spPr bwMode="auto">
          <a:xfrm>
            <a:off x="0" y="1429048"/>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9194355"/>
      </p:ext>
    </p:extLst>
  </p:cSld>
  <p:clrMapOvr>
    <a:masterClrMapping/>
  </p:clrMapOvr>
  <p:transition>
    <p:fade/>
  </p:transition>
  <p:extLst>
    <p:ext uri="{DCECCB84-F9BA-43D5-87BE-67443E8EF086}">
      <p15:sldGuideLst xmlns:p15="http://schemas.microsoft.com/office/powerpoint/2012/main"/>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7565543"/>
      </p:ext>
    </p:extLst>
  </p:cSld>
  <p:clrMapOvr>
    <a:masterClrMapping/>
  </p:clrMapOvr>
  <p:transition>
    <p:fade/>
  </p:transition>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_Subtitle_Blue Bar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BA4EE01-A11E-4E94-BD8C-0E370CC84335}"/>
              </a:ext>
              <a:ext uri="{C183D7F6-B498-43B3-948B-1728B52AA6E4}">
                <adec:decorative xmlns:adec="http://schemas.microsoft.com/office/drawing/2017/decorative" val="1"/>
              </a:ext>
            </a:extLst>
          </p:cNvPr>
          <p:cNvSpPr/>
          <p:nvPr userDrawn="1"/>
        </p:nvSpPr>
        <p:spPr bwMode="auto">
          <a:xfrm>
            <a:off x="0" y="1"/>
            <a:ext cx="12192000" cy="18578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849DBB57-EFF8-4672-A1A8-6F5D20C83EAE}"/>
              </a:ext>
              <a:ext uri="{C183D7F6-B498-43B3-948B-1728B52AA6E4}">
                <adec:decorative xmlns:adec="http://schemas.microsoft.com/office/drawing/2017/decorative" val="1"/>
              </a:ext>
            </a:extLst>
          </p:cNvPr>
          <p:cNvSpPr/>
          <p:nvPr userDrawn="1"/>
        </p:nvSpPr>
        <p:spPr bwMode="auto">
          <a:xfrm>
            <a:off x="0" y="1808596"/>
            <a:ext cx="12192000" cy="49232"/>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310646"/>
            <a:ext cx="11018520"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8293082"/>
      </p:ext>
    </p:extLst>
  </p:cSld>
  <p:clrMapOvr>
    <a:masterClrMapping/>
  </p:clrMapOvr>
  <p:transition>
    <p:fade/>
  </p:transition>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 Image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6720842"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6720842"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5854348"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720843" y="0"/>
            <a:ext cx="5471157" cy="6858000"/>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42269748"/>
      </p:ext>
    </p:extLst>
  </p:cSld>
  <p:clrMapOvr>
    <a:masterClrMapping/>
  </p:clrMapOvr>
  <p:transition>
    <p:fade/>
  </p:transition>
  <p:extLst>
    <p:ext uri="{DCECCB84-F9BA-43D5-87BE-67443E8EF086}">
      <p15:sldGuideLst xmlns:p15="http://schemas.microsoft.com/office/powerpoint/2012/main"/>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Half Image_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p:nvPr userDrawn="1"/>
        </p:nvSpPr>
        <p:spPr bwMode="auto">
          <a:xfrm>
            <a:off x="0" y="801983"/>
            <a:ext cx="60198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p:nvPr userDrawn="1"/>
        </p:nvSpPr>
        <p:spPr bwMode="auto">
          <a:xfrm>
            <a:off x="0" y="1923213"/>
            <a:ext cx="60198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4555319" cy="553998"/>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
        <p:nvSpPr>
          <p:cNvPr id="12" name="Content Placeholder 10">
            <a:extLst>
              <a:ext uri="{FF2B5EF4-FFF2-40B4-BE49-F238E27FC236}">
                <a16:creationId xmlns:a16="http://schemas.microsoft.com/office/drawing/2014/main" id="{87392304-E6C1-4312-930D-A6D4819615F6}"/>
              </a:ext>
            </a:extLst>
          </p:cNvPr>
          <p:cNvSpPr>
            <a:spLocks noGrp="1"/>
          </p:cNvSpPr>
          <p:nvPr>
            <p:ph sz="quarter" idx="11"/>
          </p:nvPr>
        </p:nvSpPr>
        <p:spPr>
          <a:xfrm>
            <a:off x="6019800" y="585788"/>
            <a:ext cx="5600700" cy="5686424"/>
          </a:xfrm>
          <a:ln w="6350">
            <a:solidFill>
              <a:schemeClr val="bg1">
                <a:lumMod val="75000"/>
              </a:schemeClr>
            </a:solidFill>
          </a:ln>
        </p:spPr>
        <p:txBody>
          <a:bodyPr/>
          <a:lstStyle>
            <a:lvl1pPr marL="0" indent="0" algn="ctr">
              <a:buNone/>
              <a:defRPr sz="2400"/>
            </a:lvl1pPr>
          </a:lstStyle>
          <a:p>
            <a:pPr lvl="0"/>
            <a:r>
              <a:rPr lang="en-US"/>
              <a:t>Click to edit Master text styles</a:t>
            </a:r>
          </a:p>
        </p:txBody>
      </p:sp>
    </p:spTree>
    <p:extLst>
      <p:ext uri="{BB962C8B-B14F-4D97-AF65-F5344CB8AC3E}">
        <p14:creationId xmlns:p14="http://schemas.microsoft.com/office/powerpoint/2010/main" val="2272742267"/>
      </p:ext>
    </p:extLst>
  </p:cSld>
  <p:clrMapOvr>
    <a:masterClrMapping/>
  </p:clrMapOvr>
  <p:transition>
    <p:fade/>
  </p:transition>
  <p:extLst>
    <p:ext uri="{DCECCB84-F9BA-43D5-87BE-67443E8EF086}">
      <p15:sldGuideLst xmlns:p15="http://schemas.microsoft.com/office/powerpoint/2012/main"/>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ue Bar Layout">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FCC52691-475D-43F1-A919-4B156DB9EB3B}"/>
              </a:ext>
            </a:extLst>
          </p:cNvPr>
          <p:cNvSpPr>
            <a:spLocks/>
          </p:cNvSpPr>
          <p:nvPr userDrawn="1"/>
        </p:nvSpPr>
        <p:spPr bwMode="auto">
          <a:xfrm>
            <a:off x="0" y="801983"/>
            <a:ext cx="12192000" cy="112123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5D652719-B081-48FC-940C-093D3CF71ACF}"/>
              </a:ext>
            </a:extLst>
          </p:cNvPr>
          <p:cNvSpPr>
            <a:spLocks/>
          </p:cNvSpPr>
          <p:nvPr userDrawn="1"/>
        </p:nvSpPr>
        <p:spPr bwMode="auto">
          <a:xfrm>
            <a:off x="0" y="1923213"/>
            <a:ext cx="12192000" cy="546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1085599"/>
            <a:ext cx="11045019" cy="553998"/>
          </a:xfrm>
        </p:spPr>
        <p:txBody>
          <a:bodyPr wrap="square">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a:t>
            </a:r>
          </a:p>
        </p:txBody>
      </p:sp>
    </p:spTree>
    <p:extLst>
      <p:ext uri="{BB962C8B-B14F-4D97-AF65-F5344CB8AC3E}">
        <p14:creationId xmlns:p14="http://schemas.microsoft.com/office/powerpoint/2010/main" val="3273460770"/>
      </p:ext>
    </p:extLst>
  </p:cSld>
  <p:clrMapOvr>
    <a:masterClrMapping/>
  </p:clrMapOvr>
  <p:transition>
    <p:fade/>
  </p:transition>
  <p:extLst>
    <p:ext uri="{DCECCB84-F9BA-43D5-87BE-67443E8EF086}">
      <p15:sldGuideLst xmlns:p15="http://schemas.microsoft.com/office/powerpoint/2012/main"/>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dia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555319" cy="1107996"/>
          </a:xfrm>
        </p:spPr>
        <p:txBody>
          <a:bodyPr>
            <a:spAutoFit/>
          </a:bodyPr>
          <a:lstStyle>
            <a:lvl1pPr algn="l" defTabSz="932742" rtl="0" eaLnBrk="1" latinLnBrk="0" hangingPunct="1">
              <a:lnSpc>
                <a:spcPct val="100000"/>
              </a:lnSpc>
              <a:spcBef>
                <a:spcPct val="0"/>
              </a:spcBef>
              <a:buNone/>
              <a:defRPr lang="en-US" sz="36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Media Placeholder 6">
            <a:extLst>
              <a:ext uri="{FF2B5EF4-FFF2-40B4-BE49-F238E27FC236}">
                <a16:creationId xmlns:a16="http://schemas.microsoft.com/office/drawing/2014/main" id="{40EC17C2-B72D-4F57-AB81-A8295D570494}"/>
              </a:ext>
            </a:extLst>
          </p:cNvPr>
          <p:cNvSpPr>
            <a:spLocks noGrp="1"/>
          </p:cNvSpPr>
          <p:nvPr>
            <p:ph type="media" sz="quarter" idx="10"/>
          </p:nvPr>
        </p:nvSpPr>
        <p:spPr>
          <a:xfrm>
            <a:off x="6019800" y="585789"/>
            <a:ext cx="5595938" cy="5683249"/>
          </a:xfrm>
          <a:solidFill>
            <a:schemeClr val="bg1">
              <a:lumMod val="95000"/>
            </a:schemeClr>
          </a:solidFill>
          <a:ln w="6350">
            <a:solidFill>
              <a:schemeClr val="bg1">
                <a:lumMod val="75000"/>
              </a:schemeClr>
            </a:solidFill>
          </a:ln>
        </p:spPr>
        <p:txBody>
          <a:bodyPr/>
          <a:lstStyle>
            <a:lvl1pPr marL="0" indent="0" algn="ctr">
              <a:buNone/>
              <a:defRPr sz="2400"/>
            </a:lvl1pPr>
          </a:lstStyle>
          <a:p>
            <a:endParaRPr lang="en-US"/>
          </a:p>
        </p:txBody>
      </p:sp>
    </p:spTree>
    <p:extLst>
      <p:ext uri="{BB962C8B-B14F-4D97-AF65-F5344CB8AC3E}">
        <p14:creationId xmlns:p14="http://schemas.microsoft.com/office/powerpoint/2010/main" val="2327586379"/>
      </p:ext>
    </p:extLst>
  </p:cSld>
  <p:clrMapOvr>
    <a:masterClrMapping/>
  </p:clrMapOvr>
  <p:transition>
    <p:fade/>
  </p:transition>
  <p:extLst>
    <p:ext uri="{DCECCB84-F9BA-43D5-87BE-67443E8EF086}">
      <p15:sldGuideLst xmlns:p15="http://schemas.microsoft.com/office/powerpoint/2012/main"/>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_ Subtitle_Imag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 name="Text Placeholder 4">
            <a:extLst>
              <a:ext uri="{FF2B5EF4-FFF2-40B4-BE49-F238E27FC236}">
                <a16:creationId xmlns:a16="http://schemas.microsoft.com/office/drawing/2014/main" id="{91F01542-314B-B94E-9E8F-3A1DCF0A8DB6}"/>
              </a:ext>
            </a:extLst>
          </p:cNvPr>
          <p:cNvSpPr>
            <a:spLocks noGrp="1"/>
          </p:cNvSpPr>
          <p:nvPr>
            <p:ph type="body" sz="quarter" idx="12" hasCustomPrompt="1"/>
          </p:nvPr>
        </p:nvSpPr>
        <p:spPr>
          <a:xfrm>
            <a:off x="584201" y="2021455"/>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5" name="Footer Placeholder 4">
            <a:extLst>
              <a:ext uri="{FF2B5EF4-FFF2-40B4-BE49-F238E27FC236}">
                <a16:creationId xmlns:a16="http://schemas.microsoft.com/office/drawing/2014/main" id="{9981877A-366D-46E8-9609-C14F4158122B}"/>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452A6145-AE34-4B2D-8774-7F9781432832}"/>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39830306"/>
      </p:ext>
    </p:extLst>
  </p:cSld>
  <p:clrMapOvr>
    <a:masterClrMapping/>
  </p:clrMapOvr>
  <p:transition>
    <p:fade/>
  </p:transition>
  <p:extLst>
    <p:ext uri="{DCECCB84-F9BA-43D5-87BE-67443E8EF086}">
      <p15:sldGuideLst xmlns:p15="http://schemas.microsoft.com/office/powerpoint/2012/main"/>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_Subtitle_Content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4610668" cy="1231106"/>
          </a:xfrm>
        </p:spPr>
        <p:txBody>
          <a:bodyPr/>
          <a:lstStyle>
            <a:lvl1pPr algn="l" defTabSz="932742" rtl="0" eaLnBrk="1" latinLnBrk="0" hangingPunct="1">
              <a:lnSpc>
                <a:spcPct val="100000"/>
              </a:lnSpc>
              <a:spcBef>
                <a:spcPct val="0"/>
              </a:spcBef>
              <a:buNone/>
              <a:defRPr lang="en-US" sz="40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6F2A71D1-F09E-8842-AD05-950FE1498381}"/>
              </a:ext>
            </a:extLst>
          </p:cNvPr>
          <p:cNvCxnSpPr>
            <a:cxnSpLocks/>
          </p:cNvCxnSpPr>
          <p:nvPr/>
        </p:nvCxnSpPr>
        <p:spPr>
          <a:xfrm>
            <a:off x="6134100" y="585968"/>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DB10EA9-1316-2045-BA8E-85DFEBC1CDE2}"/>
              </a:ext>
            </a:extLst>
          </p:cNvPr>
          <p:cNvCxnSpPr>
            <a:cxnSpLocks/>
          </p:cNvCxnSpPr>
          <p:nvPr/>
        </p:nvCxnSpPr>
        <p:spPr>
          <a:xfrm>
            <a:off x="6134100" y="1830139"/>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065D8CB-54F7-4447-8E24-547CD549E6B4}"/>
              </a:ext>
            </a:extLst>
          </p:cNvPr>
          <p:cNvCxnSpPr>
            <a:cxnSpLocks/>
          </p:cNvCxnSpPr>
          <p:nvPr/>
        </p:nvCxnSpPr>
        <p:spPr>
          <a:xfrm>
            <a:off x="6134100" y="2067045"/>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CD7834-4D7C-9D47-9858-3F2CCB9CB277}"/>
              </a:ext>
            </a:extLst>
          </p:cNvPr>
          <p:cNvCxnSpPr>
            <a:cxnSpLocks/>
          </p:cNvCxnSpPr>
          <p:nvPr/>
        </p:nvCxnSpPr>
        <p:spPr>
          <a:xfrm>
            <a:off x="6134100" y="3311216"/>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0AAA53A-6964-724E-8791-53DB0D3A9CBE}"/>
              </a:ext>
            </a:extLst>
          </p:cNvPr>
          <p:cNvCxnSpPr>
            <a:cxnSpLocks/>
          </p:cNvCxnSpPr>
          <p:nvPr/>
        </p:nvCxnSpPr>
        <p:spPr>
          <a:xfrm>
            <a:off x="6134100" y="3548122"/>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6C9BCD5-4167-604D-974D-68A3F8999BF9}"/>
              </a:ext>
            </a:extLst>
          </p:cNvPr>
          <p:cNvCxnSpPr>
            <a:cxnSpLocks/>
          </p:cNvCxnSpPr>
          <p:nvPr/>
        </p:nvCxnSpPr>
        <p:spPr>
          <a:xfrm>
            <a:off x="6134100" y="4792293"/>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225880F-4EDA-2B41-BA63-105ABFF6A823}"/>
              </a:ext>
            </a:extLst>
          </p:cNvPr>
          <p:cNvCxnSpPr>
            <a:cxnSpLocks/>
          </p:cNvCxnSpPr>
          <p:nvPr/>
        </p:nvCxnSpPr>
        <p:spPr>
          <a:xfrm>
            <a:off x="6134100" y="5029200"/>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61EB7D1-AE0B-C24F-8957-3260EC322FDA}"/>
              </a:ext>
            </a:extLst>
          </p:cNvPr>
          <p:cNvCxnSpPr>
            <a:cxnSpLocks/>
          </p:cNvCxnSpPr>
          <p:nvPr/>
        </p:nvCxnSpPr>
        <p:spPr>
          <a:xfrm>
            <a:off x="6134100" y="6273371"/>
            <a:ext cx="5475288"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4">
            <a:extLst>
              <a:ext uri="{FF2B5EF4-FFF2-40B4-BE49-F238E27FC236}">
                <a16:creationId xmlns:a16="http://schemas.microsoft.com/office/drawing/2014/main" id="{E3D5A23B-648C-AC47-B8BD-EE892612B02C}"/>
              </a:ext>
            </a:extLst>
          </p:cNvPr>
          <p:cNvSpPr>
            <a:spLocks noGrp="1"/>
          </p:cNvSpPr>
          <p:nvPr>
            <p:ph type="body" sz="quarter" idx="13" hasCustomPrompt="1"/>
          </p:nvPr>
        </p:nvSpPr>
        <p:spPr>
          <a:xfrm>
            <a:off x="7378275" y="2314728"/>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28" name="Text Placeholder 4">
            <a:extLst>
              <a:ext uri="{FF2B5EF4-FFF2-40B4-BE49-F238E27FC236}">
                <a16:creationId xmlns:a16="http://schemas.microsoft.com/office/drawing/2014/main" id="{052991E3-3AF8-7242-AF14-580FCDDA4CF5}"/>
              </a:ext>
            </a:extLst>
          </p:cNvPr>
          <p:cNvSpPr>
            <a:spLocks noGrp="1"/>
          </p:cNvSpPr>
          <p:nvPr>
            <p:ph type="body" sz="quarter" idx="15" hasCustomPrompt="1"/>
          </p:nvPr>
        </p:nvSpPr>
        <p:spPr>
          <a:xfrm>
            <a:off x="7378275" y="8382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0" name="Text Placeholder 4">
            <a:extLst>
              <a:ext uri="{FF2B5EF4-FFF2-40B4-BE49-F238E27FC236}">
                <a16:creationId xmlns:a16="http://schemas.microsoft.com/office/drawing/2014/main" id="{C1C221DA-B39D-734F-9219-6D344EDE4326}"/>
              </a:ext>
            </a:extLst>
          </p:cNvPr>
          <p:cNvSpPr>
            <a:spLocks noGrp="1"/>
          </p:cNvSpPr>
          <p:nvPr>
            <p:ph type="body" sz="quarter" idx="17" hasCustomPrompt="1"/>
          </p:nvPr>
        </p:nvSpPr>
        <p:spPr>
          <a:xfrm>
            <a:off x="7378275" y="38100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32" name="Text Placeholder 4">
            <a:extLst>
              <a:ext uri="{FF2B5EF4-FFF2-40B4-BE49-F238E27FC236}">
                <a16:creationId xmlns:a16="http://schemas.microsoft.com/office/drawing/2014/main" id="{7AD49206-9AA1-9545-B8DE-768C479CE37B}"/>
              </a:ext>
            </a:extLst>
          </p:cNvPr>
          <p:cNvSpPr>
            <a:spLocks noGrp="1"/>
          </p:cNvSpPr>
          <p:nvPr>
            <p:ph type="body" sz="quarter" idx="19" hasCustomPrompt="1"/>
          </p:nvPr>
        </p:nvSpPr>
        <p:spPr>
          <a:xfrm>
            <a:off x="7378275" y="5257800"/>
            <a:ext cx="4242225" cy="742369"/>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54" name="Title 1">
            <a:extLst>
              <a:ext uri="{FF2B5EF4-FFF2-40B4-BE49-F238E27FC236}">
                <a16:creationId xmlns:a16="http://schemas.microsoft.com/office/drawing/2014/main" id="{C749ABB7-E94C-644E-AB3E-CA66A14994E4}"/>
              </a:ext>
            </a:extLst>
          </p:cNvPr>
          <p:cNvSpPr txBox="1">
            <a:spLocks/>
          </p:cNvSpPr>
          <p:nvPr userDrawn="1"/>
        </p:nvSpPr>
        <p:spPr>
          <a:xfrm>
            <a:off x="6144904" y="65594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01</a:t>
            </a:r>
          </a:p>
        </p:txBody>
      </p:sp>
      <p:sp>
        <p:nvSpPr>
          <p:cNvPr id="55" name="Title 1">
            <a:extLst>
              <a:ext uri="{FF2B5EF4-FFF2-40B4-BE49-F238E27FC236}">
                <a16:creationId xmlns:a16="http://schemas.microsoft.com/office/drawing/2014/main" id="{AED658B1-2D11-6B40-9AC8-F40A2E8C428E}"/>
              </a:ext>
            </a:extLst>
          </p:cNvPr>
          <p:cNvSpPr txBox="1">
            <a:spLocks/>
          </p:cNvSpPr>
          <p:nvPr userDrawn="1"/>
        </p:nvSpPr>
        <p:spPr>
          <a:xfrm>
            <a:off x="6144904" y="2142655"/>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02</a:t>
            </a:r>
          </a:p>
        </p:txBody>
      </p:sp>
      <p:sp>
        <p:nvSpPr>
          <p:cNvPr id="56" name="Title 1">
            <a:extLst>
              <a:ext uri="{FF2B5EF4-FFF2-40B4-BE49-F238E27FC236}">
                <a16:creationId xmlns:a16="http://schemas.microsoft.com/office/drawing/2014/main" id="{BF28F184-936F-734E-82FF-11CF771C79D1}"/>
              </a:ext>
            </a:extLst>
          </p:cNvPr>
          <p:cNvSpPr txBox="1">
            <a:spLocks/>
          </p:cNvSpPr>
          <p:nvPr userDrawn="1"/>
        </p:nvSpPr>
        <p:spPr>
          <a:xfrm>
            <a:off x="6144904" y="3673111"/>
            <a:ext cx="1172719" cy="1112383"/>
          </a:xfrm>
          <a:prstGeom prst="rect">
            <a:avLst/>
          </a:prstGeom>
        </p:spPr>
        <p:txBody>
          <a:bodyPr l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03</a:t>
            </a:r>
          </a:p>
        </p:txBody>
      </p:sp>
      <p:sp>
        <p:nvSpPr>
          <p:cNvPr id="57" name="Title 1">
            <a:extLst>
              <a:ext uri="{FF2B5EF4-FFF2-40B4-BE49-F238E27FC236}">
                <a16:creationId xmlns:a16="http://schemas.microsoft.com/office/drawing/2014/main" id="{50B655BD-0C6C-E84E-8F2B-004B34E870DC}"/>
              </a:ext>
            </a:extLst>
          </p:cNvPr>
          <p:cNvSpPr txBox="1">
            <a:spLocks/>
          </p:cNvSpPr>
          <p:nvPr userDrawn="1"/>
        </p:nvSpPr>
        <p:spPr>
          <a:xfrm>
            <a:off x="6144904" y="5156655"/>
            <a:ext cx="1222567" cy="1112383"/>
          </a:xfrm>
          <a:prstGeom prst="rect">
            <a:avLst/>
          </a:prstGeom>
        </p:spPr>
        <p:txBody>
          <a:bodyPr lIns="0" tIns="0" rIns="0" bIns="0"/>
          <a:lst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0" normalizeH="0" baseline="0" noProof="0">
                <a:ln w="3175">
                  <a:noFill/>
                </a:ln>
                <a:solidFill>
                  <a:srgbClr val="243A5E"/>
                </a:solidFill>
                <a:effectLst/>
                <a:uLnTx/>
                <a:uFillTx/>
                <a:latin typeface="Segoe UI Semibold" panose="020B0502040204020203" pitchFamily="34" charset="0"/>
                <a:ea typeface="+mn-ea"/>
                <a:cs typeface="Segoe UI Semibold" panose="020B0502040204020203" pitchFamily="34" charset="0"/>
              </a:rPr>
              <a:t>04</a:t>
            </a:r>
          </a:p>
        </p:txBody>
      </p:sp>
      <p:sp>
        <p:nvSpPr>
          <p:cNvPr id="59" name="Text Placeholder 4">
            <a:extLst>
              <a:ext uri="{FF2B5EF4-FFF2-40B4-BE49-F238E27FC236}">
                <a16:creationId xmlns:a16="http://schemas.microsoft.com/office/drawing/2014/main" id="{1CEA2372-B756-9B49-B735-65CC0C7086CE}"/>
              </a:ext>
            </a:extLst>
          </p:cNvPr>
          <p:cNvSpPr>
            <a:spLocks noGrp="1"/>
          </p:cNvSpPr>
          <p:nvPr>
            <p:ph type="body" sz="quarter" idx="12" hasCustomPrompt="1"/>
          </p:nvPr>
        </p:nvSpPr>
        <p:spPr>
          <a:xfrm>
            <a:off x="584201" y="2150957"/>
            <a:ext cx="4574654"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21" name="Footer Placeholder 4">
            <a:extLst>
              <a:ext uri="{FF2B5EF4-FFF2-40B4-BE49-F238E27FC236}">
                <a16:creationId xmlns:a16="http://schemas.microsoft.com/office/drawing/2014/main" id="{26601A05-B18A-4B66-A601-446933C6B1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22" name="Slide Number Placeholder 5">
            <a:extLst>
              <a:ext uri="{FF2B5EF4-FFF2-40B4-BE49-F238E27FC236}">
                <a16:creationId xmlns:a16="http://schemas.microsoft.com/office/drawing/2014/main" id="{2AF7A1D5-4923-435E-A787-BD20E0820261}"/>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97464853"/>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ue shape_Title_Subtitle_Content_3 Layout">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115828-A4B2-4C63-9284-3EE9A55A556B}"/>
              </a:ext>
            </a:extLst>
          </p:cNvPr>
          <p:cNvSpPr/>
          <p:nvPr userDrawn="1"/>
        </p:nvSpPr>
        <p:spPr bwMode="auto">
          <a:xfrm>
            <a:off x="4583114" y="3477729"/>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42F95E0F-9554-4E8E-BECB-491620008177}"/>
              </a:ext>
            </a:extLst>
          </p:cNvPr>
          <p:cNvSpPr/>
          <p:nvPr userDrawn="1"/>
        </p:nvSpPr>
        <p:spPr bwMode="auto">
          <a:xfrm>
            <a:off x="4583114" y="585788"/>
            <a:ext cx="1704220" cy="278104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491ECCFF-A78D-1C4C-B06A-287BFFD18C0B}"/>
              </a:ext>
            </a:extLst>
          </p:cNvPr>
          <p:cNvCxnSpPr>
            <a:cxnSpLocks/>
          </p:cNvCxnSpPr>
          <p:nvPr/>
        </p:nvCxnSpPr>
        <p:spPr>
          <a:xfrm>
            <a:off x="4583114" y="585968"/>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18E73C-187A-004E-9315-F4550400997B}"/>
              </a:ext>
            </a:extLst>
          </p:cNvPr>
          <p:cNvCxnSpPr>
            <a:cxnSpLocks/>
          </p:cNvCxnSpPr>
          <p:nvPr/>
        </p:nvCxnSpPr>
        <p:spPr>
          <a:xfrm>
            <a:off x="4583114" y="3366839"/>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2E210D2-07B9-CE46-BAA5-0149E8DEF15F}"/>
              </a:ext>
            </a:extLst>
          </p:cNvPr>
          <p:cNvCxnSpPr>
            <a:cxnSpLocks/>
          </p:cNvCxnSpPr>
          <p:nvPr/>
        </p:nvCxnSpPr>
        <p:spPr>
          <a:xfrm>
            <a:off x="4583114" y="347772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77354CA-AA42-3C4F-BC8C-E5000F50D104}"/>
              </a:ext>
            </a:extLst>
          </p:cNvPr>
          <p:cNvCxnSpPr>
            <a:cxnSpLocks/>
          </p:cNvCxnSpPr>
          <p:nvPr/>
        </p:nvCxnSpPr>
        <p:spPr>
          <a:xfrm>
            <a:off x="4583114" y="6258776"/>
            <a:ext cx="7037386" cy="0"/>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Text Placeholder 4">
            <a:extLst>
              <a:ext uri="{FF2B5EF4-FFF2-40B4-BE49-F238E27FC236}">
                <a16:creationId xmlns:a16="http://schemas.microsoft.com/office/drawing/2014/main" id="{4BD19EB2-7D8F-AC41-A8B6-1914246DD12A}"/>
              </a:ext>
            </a:extLst>
          </p:cNvPr>
          <p:cNvSpPr>
            <a:spLocks noGrp="1"/>
          </p:cNvSpPr>
          <p:nvPr userDrawn="1">
            <p:ph type="body" sz="quarter" idx="15" hasCustomPrompt="1"/>
          </p:nvPr>
        </p:nvSpPr>
        <p:spPr>
          <a:xfrm>
            <a:off x="6573838" y="853214"/>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2" name="Text Placeholder 4">
            <a:extLst>
              <a:ext uri="{FF2B5EF4-FFF2-40B4-BE49-F238E27FC236}">
                <a16:creationId xmlns:a16="http://schemas.microsoft.com/office/drawing/2014/main" id="{E7593565-8F64-304B-8C7E-9439401DD389}"/>
              </a:ext>
            </a:extLst>
          </p:cNvPr>
          <p:cNvSpPr>
            <a:spLocks noGrp="1"/>
          </p:cNvSpPr>
          <p:nvPr userDrawn="1">
            <p:ph type="body" sz="quarter" idx="16" hasCustomPrompt="1"/>
          </p:nvPr>
        </p:nvSpPr>
        <p:spPr>
          <a:xfrm>
            <a:off x="4739127" y="853214"/>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63" name="Text Placeholder 4">
            <a:extLst>
              <a:ext uri="{FF2B5EF4-FFF2-40B4-BE49-F238E27FC236}">
                <a16:creationId xmlns:a16="http://schemas.microsoft.com/office/drawing/2014/main" id="{A5C784BF-DD0C-4145-AFF6-60E0CD019133}"/>
              </a:ext>
            </a:extLst>
          </p:cNvPr>
          <p:cNvSpPr>
            <a:spLocks noGrp="1"/>
          </p:cNvSpPr>
          <p:nvPr userDrawn="1">
            <p:ph type="body" sz="quarter" idx="17" hasCustomPrompt="1"/>
          </p:nvPr>
        </p:nvSpPr>
        <p:spPr>
          <a:xfrm>
            <a:off x="6573838" y="3745155"/>
            <a:ext cx="5130057" cy="2246194"/>
          </a:xfrm>
          <a:noFill/>
        </p:spPr>
        <p:txBody>
          <a:bodyPr wrap="square" lIns="0" tIns="0" rIns="0" bIns="0">
            <a:noAutofit/>
          </a:bodyPr>
          <a:lstStyle>
            <a:lvl1pPr marL="0" indent="0">
              <a:spcBef>
                <a:spcPts val="0"/>
              </a:spcBef>
              <a:buNone/>
              <a:defRPr sz="1400" spc="0" baseline="0">
                <a:solidFill>
                  <a:schemeClr val="accent6"/>
                </a:solidFill>
                <a:latin typeface="+mn-lt"/>
                <a:cs typeface="Segoe UI" panose="020B0502040204020203" pitchFamily="34" charset="0"/>
              </a:defRPr>
            </a:lvl1pPr>
          </a:lstStyle>
          <a:p>
            <a:pPr lvl="0"/>
            <a:r>
              <a:rPr lang="en-US"/>
              <a:t>Insert text here.</a:t>
            </a:r>
          </a:p>
        </p:txBody>
      </p:sp>
      <p:sp>
        <p:nvSpPr>
          <p:cNvPr id="64" name="Text Placeholder 4">
            <a:extLst>
              <a:ext uri="{FF2B5EF4-FFF2-40B4-BE49-F238E27FC236}">
                <a16:creationId xmlns:a16="http://schemas.microsoft.com/office/drawing/2014/main" id="{2EA836EF-2EB8-5E4E-B346-EC54002F09DC}"/>
              </a:ext>
            </a:extLst>
          </p:cNvPr>
          <p:cNvSpPr>
            <a:spLocks noGrp="1"/>
          </p:cNvSpPr>
          <p:nvPr userDrawn="1">
            <p:ph type="body" sz="quarter" idx="18" hasCustomPrompt="1"/>
          </p:nvPr>
        </p:nvSpPr>
        <p:spPr>
          <a:xfrm>
            <a:off x="4739127" y="3745155"/>
            <a:ext cx="1392195" cy="2246194"/>
          </a:xfrm>
          <a:noFill/>
        </p:spPr>
        <p:txBody>
          <a:bodyPr wrap="square" lIns="0" tIns="0" rIns="0" bIns="0" anchor="ctr">
            <a:noAutofit/>
          </a:bodyPr>
          <a:lstStyle>
            <a:lvl1pPr marL="0" indent="0">
              <a:spcBef>
                <a:spcPts val="0"/>
              </a:spcBef>
              <a:buNone/>
              <a:defRPr sz="1600" spc="0" baseline="0">
                <a:solidFill>
                  <a:schemeClr val="tx2"/>
                </a:solidFill>
                <a:latin typeface="+mj-lt"/>
                <a:cs typeface="Segoe UI" panose="020B0502040204020203" pitchFamily="34" charset="0"/>
              </a:defRPr>
            </a:lvl1pPr>
          </a:lstStyle>
          <a:p>
            <a:pPr lvl="0"/>
            <a:r>
              <a:rPr lang="en-US"/>
              <a:t>Title here</a:t>
            </a:r>
          </a:p>
        </p:txBody>
      </p:sp>
      <p:sp>
        <p:nvSpPr>
          <p:cNvPr id="14" name="Footer Placeholder 4">
            <a:extLst>
              <a:ext uri="{FF2B5EF4-FFF2-40B4-BE49-F238E27FC236}">
                <a16:creationId xmlns:a16="http://schemas.microsoft.com/office/drawing/2014/main" id="{6611CD12-3411-4A81-9E8C-BDCA5C7E737F}"/>
              </a:ext>
            </a:extLst>
          </p:cNvPr>
          <p:cNvSpPr>
            <a:spLocks noGrp="1"/>
          </p:cNvSpPr>
          <p:nvPr userDrawn="1">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5" name="Slide Number Placeholder 5">
            <a:extLst>
              <a:ext uri="{FF2B5EF4-FFF2-40B4-BE49-F238E27FC236}">
                <a16:creationId xmlns:a16="http://schemas.microsoft.com/office/drawing/2014/main" id="{FEBB3A48-4E52-4A27-9CA2-92707D5471FC}"/>
              </a:ext>
            </a:extLst>
          </p:cNvPr>
          <p:cNvSpPr>
            <a:spLocks noGrp="1"/>
          </p:cNvSpPr>
          <p:nvPr userDrawn="1">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6D5A150-7E2C-414D-B68B-9C94D25E39DC}"/>
              </a:ext>
            </a:extLst>
          </p:cNvPr>
          <p:cNvSpPr/>
          <p:nvPr userDrawn="1"/>
        </p:nvSpPr>
        <p:spPr bwMode="auto">
          <a:xfrm>
            <a:off x="0" y="0"/>
            <a:ext cx="43053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12AE0041-F3F5-4B38-BA5A-7E919381E285}"/>
              </a:ext>
            </a:extLst>
          </p:cNvPr>
          <p:cNvSpPr>
            <a:spLocks noGrp="1"/>
          </p:cNvSpPr>
          <p:nvPr>
            <p:ph type="title"/>
          </p:nvPr>
        </p:nvSpPr>
        <p:spPr>
          <a:xfrm>
            <a:off x="575481" y="2141575"/>
            <a:ext cx="3463119" cy="1846659"/>
          </a:xfrm>
        </p:spPr>
        <p:txBody>
          <a:bodyPr wrap="square">
            <a:spAutoFit/>
          </a:bodyPr>
          <a:lstStyle>
            <a:lvl1pPr algn="l" defTabSz="932742" rtl="0" eaLnBrk="1" latinLnBrk="0" hangingPunct="1">
              <a:lnSpc>
                <a:spcPct val="100000"/>
              </a:lnSpc>
              <a:spcBef>
                <a:spcPct val="0"/>
              </a:spcBef>
              <a:buNone/>
              <a:defRPr lang="en-US" sz="40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21" name="Text Placeholder 4">
            <a:extLst>
              <a:ext uri="{FF2B5EF4-FFF2-40B4-BE49-F238E27FC236}">
                <a16:creationId xmlns:a16="http://schemas.microsoft.com/office/drawing/2014/main" id="{5D456B66-B037-4653-AFA9-F989D2754329}"/>
              </a:ext>
            </a:extLst>
          </p:cNvPr>
          <p:cNvSpPr>
            <a:spLocks noGrp="1"/>
          </p:cNvSpPr>
          <p:nvPr>
            <p:ph type="body" sz="quarter" idx="12" hasCustomPrompt="1"/>
          </p:nvPr>
        </p:nvSpPr>
        <p:spPr>
          <a:xfrm>
            <a:off x="584201" y="4120945"/>
            <a:ext cx="3463119" cy="276999"/>
          </a:xfr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397541917"/>
      </p:ext>
    </p:extLst>
  </p:cSld>
  <p:clrMapOvr>
    <a:masterClrMapping/>
  </p:clrMapOvr>
  <p:transition>
    <p:fade/>
  </p:transition>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accent2"/>
        </a:solidFill>
        <a:effectLst/>
      </p:bgPr>
    </p:bg>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2D547BD7-AC55-6C40-A7CB-C9142C95C562}"/>
              </a:ext>
            </a:extLst>
          </p:cNvPr>
          <p:cNvSpPr>
            <a:spLocks noGrp="1"/>
          </p:cNvSpPr>
          <p:nvPr>
            <p:ph type="title"/>
          </p:nvPr>
        </p:nvSpPr>
        <p:spPr>
          <a:xfrm>
            <a:off x="584200" y="4334637"/>
            <a:ext cx="9169400"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endParaRPr lang="en-US"/>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ooter Placeholder 4">
            <a:extLst>
              <a:ext uri="{FF2B5EF4-FFF2-40B4-BE49-F238E27FC236}">
                <a16:creationId xmlns:a16="http://schemas.microsoft.com/office/drawing/2014/main" id="{A6196947-EDB7-4F31-A405-9AE6EFA4C476}"/>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8" name="Slide Number Placeholder 5">
            <a:extLst>
              <a:ext uri="{FF2B5EF4-FFF2-40B4-BE49-F238E27FC236}">
                <a16:creationId xmlns:a16="http://schemas.microsoft.com/office/drawing/2014/main" id="{4D2DA863-F774-4788-9D62-D8BDC08571C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50903313"/>
      </p:ext>
    </p:extLst>
  </p:cSld>
  <p:clrMapOvr>
    <a:masterClrMapping/>
  </p:clrMapOvr>
  <p:transition>
    <p:fade/>
  </p:transition>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Divider_1">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01</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4EC9115C-86E9-F143-8EB8-9CE9C70F9C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98405798"/>
      </p:ext>
    </p:extLst>
  </p:cSld>
  <p:clrMapOvr>
    <a:masterClrMapping/>
  </p:clrMapOvr>
  <p:transition>
    <p:fade/>
  </p:transition>
  <p:extLst>
    <p:ext uri="{DCECCB84-F9BA-43D5-87BE-67443E8EF086}">
      <p15:sldGuideLst xmlns:p15="http://schemas.microsoft.com/office/powerpoint/2012/main"/>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02</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40025DA-5880-5949-A056-5F0F19F396D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51458327"/>
      </p:ext>
    </p:extLst>
  </p:cSld>
  <p:clrMapOvr>
    <a:masterClrMapping/>
  </p:clrMapOvr>
  <p:transition>
    <p:fade/>
  </p:transition>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03</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30E57CC7-163C-B847-9127-71FEC21CB88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950980641"/>
      </p:ext>
    </p:extLst>
  </p:cSld>
  <p:clrMapOvr>
    <a:masterClrMapping/>
  </p:clrMapOvr>
  <p:transition>
    <p:fade/>
  </p:transition>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04</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C127E473-81C3-9141-8742-48EFD1E9E4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362143392"/>
      </p:ext>
    </p:extLst>
  </p:cSld>
  <p:clrMapOvr>
    <a:masterClrMapping/>
  </p:clrMapOvr>
  <p:transition>
    <p:fade/>
  </p:transition>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05</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A9BCC3FF-9212-1A4D-B6CC-E7BAB6E34917}"/>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25904688"/>
      </p:ext>
    </p:extLst>
  </p:cSld>
  <p:clrMapOvr>
    <a:masterClrMapping/>
  </p:clrMapOvr>
  <p:transition>
    <p:fade/>
  </p:transition>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944BC2-456D-0D4F-A0FE-CA8310144BFE}"/>
              </a:ext>
            </a:extLst>
          </p:cNvPr>
          <p:cNvSpPr txBox="1"/>
          <p:nvPr userDrawn="1"/>
        </p:nvSpPr>
        <p:spPr>
          <a:xfrm>
            <a:off x="-1094923" y="-1469571"/>
            <a:ext cx="12127821" cy="8180614"/>
          </a:xfrm>
          <a:prstGeom prst="rect">
            <a:avLst/>
          </a:prstGeom>
          <a:noFill/>
          <a:effectLst>
            <a:outerShdw blurRad="76200" dist="76200" dir="2700000" algn="tl" rotWithShape="0">
              <a:prstClr val="black">
                <a:alpha val="0"/>
              </a:prstClr>
            </a:outerShdw>
          </a:effectLst>
        </p:spPr>
        <p:txBody>
          <a:bodyPr wrap="square" lIns="0" tIns="0" rIns="0" bIns="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2000" b="1" i="0" u="none" strike="noStrike" kern="1200" cap="none" spc="0" normalizeH="0" baseline="0" noProof="0">
                <a:ln>
                  <a:noFill/>
                </a:ln>
                <a:solidFill>
                  <a:srgbClr val="FFFFFF">
                    <a:alpha val="21000"/>
                  </a:srgbClr>
                </a:solidFill>
                <a:effectLst/>
                <a:uLnTx/>
                <a:uFillTx/>
                <a:latin typeface="Segoe UI" panose="020B0502040204020203" pitchFamily="34" charset="0"/>
                <a:ea typeface="+mn-ea"/>
                <a:cs typeface="Segoe UI" panose="020B0502040204020203" pitchFamily="34" charset="0"/>
              </a:rPr>
              <a:t>06</a:t>
            </a:r>
          </a:p>
        </p:txBody>
      </p:sp>
      <p:sp>
        <p:nvSpPr>
          <p:cNvPr id="17" name="Title 1">
            <a:extLst>
              <a:ext uri="{FF2B5EF4-FFF2-40B4-BE49-F238E27FC236}">
                <a16:creationId xmlns:a16="http://schemas.microsoft.com/office/drawing/2014/main" id="{2D547BD7-AC55-6C40-A7CB-C9142C95C562}"/>
              </a:ext>
            </a:extLst>
          </p:cNvPr>
          <p:cNvSpPr>
            <a:spLocks noGrp="1"/>
          </p:cNvSpPr>
          <p:nvPr>
            <p:ph type="title" hasCustomPrompt="1"/>
          </p:nvPr>
        </p:nvSpPr>
        <p:spPr>
          <a:xfrm>
            <a:off x="584200" y="4334637"/>
            <a:ext cx="7298437" cy="1015663"/>
          </a:xfrm>
        </p:spPr>
        <p:txBody>
          <a:bodyPr wrap="square" anchor="b" anchorCtr="0">
            <a:spAutoFit/>
          </a:bodyPr>
          <a:lstStyle>
            <a:lvl1pPr>
              <a:defRPr sz="6600" b="1" i="0" spc="0">
                <a:solidFill>
                  <a:schemeClr val="bg1"/>
                </a:solidFill>
                <a:latin typeface="Segoe UI Semibold" panose="020B0502040204020203" pitchFamily="34" charset="0"/>
                <a:cs typeface="Segoe UI Semibold" panose="020B0502040204020203" pitchFamily="34" charset="0"/>
              </a:defRPr>
            </a:lvl1pPr>
          </a:lstStyle>
          <a:p>
            <a:r>
              <a:rPr lang="en-US"/>
              <a:t>Click to add title</a:t>
            </a:r>
          </a:p>
        </p:txBody>
      </p:sp>
      <p:sp>
        <p:nvSpPr>
          <p:cNvPr id="18" name="Text Placeholder 4">
            <a:extLst>
              <a:ext uri="{FF2B5EF4-FFF2-40B4-BE49-F238E27FC236}">
                <a16:creationId xmlns:a16="http://schemas.microsoft.com/office/drawing/2014/main" id="{AB99E381-3208-0344-80A7-E40B82122804}"/>
              </a:ext>
            </a:extLst>
          </p:cNvPr>
          <p:cNvSpPr>
            <a:spLocks noGrp="1"/>
          </p:cNvSpPr>
          <p:nvPr>
            <p:ph type="body" sz="quarter" idx="12" hasCustomPrompt="1"/>
          </p:nvPr>
        </p:nvSpPr>
        <p:spPr>
          <a:xfrm>
            <a:off x="582042" y="563462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a:t>
            </a:r>
          </a:p>
        </p:txBody>
      </p:sp>
      <p:cxnSp>
        <p:nvCxnSpPr>
          <p:cNvPr id="19" name="Straight Connector 18">
            <a:extLst>
              <a:ext uri="{FF2B5EF4-FFF2-40B4-BE49-F238E27FC236}">
                <a16:creationId xmlns:a16="http://schemas.microsoft.com/office/drawing/2014/main" id="{16446209-32A2-0D4B-A02D-6E6C8AE47D6F}"/>
              </a:ext>
            </a:extLst>
          </p:cNvPr>
          <p:cNvCxnSpPr>
            <a:cxnSpLocks/>
          </p:cNvCxnSpPr>
          <p:nvPr userDrawn="1"/>
        </p:nvCxnSpPr>
        <p:spPr>
          <a:xfrm>
            <a:off x="584200" y="6267088"/>
            <a:ext cx="11025188"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Footer Placeholder 3">
            <a:extLst>
              <a:ext uri="{FF2B5EF4-FFF2-40B4-BE49-F238E27FC236}">
                <a16:creationId xmlns:a16="http://schemas.microsoft.com/office/drawing/2014/main" id="{E0746CF9-0210-E241-8CC0-D4536C169E5A}"/>
              </a:ext>
            </a:extLst>
          </p:cNvPr>
          <p:cNvSpPr txBox="1">
            <a:spLocks/>
          </p:cNvSpPr>
          <p:nvPr userDrawn="1"/>
        </p:nvSpPr>
        <p:spPr>
          <a:xfrm>
            <a:off x="7492980" y="6439663"/>
            <a:ext cx="4114839" cy="124650"/>
          </a:xfrm>
          <a:prstGeom prst="rect">
            <a:avLst/>
          </a:prstGeom>
          <a:noFill/>
        </p:spPr>
        <p:txBody>
          <a:bodyPr wrap="square" lIns="0" tIns="0" rIns="0" bIns="0" rtlCol="0">
            <a:spAutoFit/>
          </a:bodyPr>
          <a:lstStyle>
            <a:defPPr>
              <a:defRPr lang="en-US"/>
            </a:defPPr>
            <a:lvl1pPr algn="r" defTabSz="914225">
              <a:lnSpc>
                <a:spcPct val="90000"/>
              </a:lnSpc>
              <a:spcAft>
                <a:spcPts val="600"/>
              </a:spcAft>
              <a:defRPr sz="900">
                <a:solidFill>
                  <a:schemeClr val="accent6"/>
                </a:solidFill>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225" rtl="0" eaLnBrk="1" fontAlgn="auto" latinLnBrk="0" hangingPunct="1">
              <a:lnSpc>
                <a:spcPct val="90000"/>
              </a:lnSpc>
              <a:spcBef>
                <a:spcPts val="0"/>
              </a:spcBef>
              <a:spcAft>
                <a:spcPts val="60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Microsoft Confidential – Internal only </a:t>
            </a:r>
            <a:fld id="{CDA8CF92-FC37-A64A-8AA4-5DF2C811E7A1}"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14225" rtl="0" eaLnBrk="1" fontAlgn="auto" latinLnBrk="0" hangingPunct="1">
                <a:lnSpc>
                  <a:spcPct val="90000"/>
                </a:lnSpc>
                <a:spcBef>
                  <a:spcPts val="0"/>
                </a:spcBef>
                <a:spcAft>
                  <a:spcPts val="600"/>
                </a:spcAft>
                <a:buClrTx/>
                <a:buSzTx/>
                <a:buFontTx/>
                <a:buNone/>
                <a:tabLst/>
                <a:defRPr/>
              </a:pPr>
              <a:t>‹#›</a:t>
            </a:fld>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56395166"/>
      </p:ext>
    </p:extLst>
  </p:cSld>
  <p:clrMapOvr>
    <a:masterClrMapping/>
  </p:clrMapOvr>
  <p:transition>
    <p:fade/>
  </p:transition>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Footer Placeholder 4">
            <a:extLst>
              <a:ext uri="{FF2B5EF4-FFF2-40B4-BE49-F238E27FC236}">
                <a16:creationId xmlns:a16="http://schemas.microsoft.com/office/drawing/2014/main" id="{A8330118-7E69-4295-8E46-2D3C12A6145D}"/>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5" name="Slide Number Placeholder 5">
            <a:extLst>
              <a:ext uri="{FF2B5EF4-FFF2-40B4-BE49-F238E27FC236}">
                <a16:creationId xmlns:a16="http://schemas.microsoft.com/office/drawing/2014/main" id="{05BBAA7F-5B33-4C2D-834A-3AA3431DEAD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66630534"/>
      </p:ext>
    </p:extLst>
  </p:cSld>
  <p:clrMapOvr>
    <a:masterClrMapping/>
  </p:clrMapOvr>
  <p:transition>
    <p:fade/>
  </p:transition>
  <p:extLst>
    <p:ext uri="{DCECCB84-F9BA-43D5-87BE-67443E8EF086}">
      <p15:sldGuideLst xmlns:p15="http://schemas.microsoft.com/office/powerpoint/2012/main"/>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Blank_Navy">
    <p:bg>
      <p:bgPr>
        <a:solidFill>
          <a:schemeClr val="accent2"/>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F729F02E-C568-4079-80DB-8AF35FDEB748}"/>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96A942DB-9933-4199-B223-8A9AF3F212C7}"/>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72129411"/>
      </p:ext>
    </p:extLst>
  </p:cSld>
  <p:clrMapOvr>
    <a:masterClrMapping/>
  </p:clrMapOvr>
  <p:transition>
    <p:fade/>
  </p:transition>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8979C7A1-5DB9-493E-B3C9-715A64CE0317}"/>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013BE040-8B17-4BFF-A007-D82BBBEDF8B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54528096"/>
      </p:ext>
    </p:extLst>
  </p:cSld>
  <p:clrMapOvr>
    <a:masterClrMapping/>
  </p:clrMapOvr>
  <p:transition>
    <p:fade/>
  </p:transition>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_Green">
    <p:bg>
      <p:bgPr>
        <a:solidFill>
          <a:schemeClr val="accent4"/>
        </a:solidFill>
        <a:effectLst/>
      </p:bgPr>
    </p:bg>
    <p:spTree>
      <p:nvGrpSpPr>
        <p:cNvPr id="1" name=""/>
        <p:cNvGrpSpPr/>
        <p:nvPr/>
      </p:nvGrpSpPr>
      <p:grpSpPr>
        <a:xfrm>
          <a:off x="0" y="0"/>
          <a:ext cx="0" cy="0"/>
          <a:chOff x="0" y="0"/>
          <a:chExt cx="0" cy="0"/>
        </a:xfrm>
      </p:grpSpPr>
      <p:sp>
        <p:nvSpPr>
          <p:cNvPr id="3" name="Footer Placeholder 4">
            <a:extLst>
              <a:ext uri="{FF2B5EF4-FFF2-40B4-BE49-F238E27FC236}">
                <a16:creationId xmlns:a16="http://schemas.microsoft.com/office/drawing/2014/main" id="{69CC2AF9-DDBE-4701-8765-2DD4889CA32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4" name="Slide Number Placeholder 5">
            <a:extLst>
              <a:ext uri="{FF2B5EF4-FFF2-40B4-BE49-F238E27FC236}">
                <a16:creationId xmlns:a16="http://schemas.microsoft.com/office/drawing/2014/main" id="{5B23B171-018F-4FCA-888B-6B7146E7C9C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34115382"/>
      </p:ext>
    </p:extLst>
  </p:cSld>
  <p:clrMapOvr>
    <a:masterClrMapping/>
  </p:clrMapOvr>
  <p:transition>
    <p:fade/>
  </p:transition>
  <p:extLst>
    <p:ext uri="{DCECCB84-F9BA-43D5-87BE-67443E8EF086}">
      <p15:sldGuideLst xmlns:p15="http://schemas.microsoft.com/office/powerpoint/2012/main"/>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_Numbered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2533A365-6B39-4527-855B-F6BC2552BB05}"/>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F34E0601-1B6B-4C1C-BC8D-DB3DC9ACA0E6}"/>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19353916"/>
      </p:ext>
    </p:extLst>
  </p:cSld>
  <p:clrMapOvr>
    <a:masterClrMapping/>
  </p:clrMapOvr>
  <p:transition>
    <p:fade/>
  </p:transition>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_Month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682348"/>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682348"/>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9" y="1682348"/>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9" y="1682348"/>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682348"/>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682348"/>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035023"/>
            <a:ext cx="159543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035023"/>
            <a:ext cx="16271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9" y="4035023"/>
            <a:ext cx="1645987"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Sept</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9" y="4035023"/>
            <a:ext cx="1701695"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035023"/>
            <a:ext cx="1719262"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035023"/>
            <a:ext cx="1741488" cy="581025"/>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rgbClr val="243A5E"/>
                </a:solidFill>
                <a:effectLst/>
                <a:uLnTx/>
                <a:uFillTx/>
                <a:latin typeface="Segoe UI Semibold"/>
                <a:ea typeface="+mn-ea"/>
                <a:cs typeface="+mn-cs"/>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1CB59D0E-3483-4788-94CE-219A5C05F734}"/>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26E36EA7-CB06-4ADF-8688-B244FE6316DF}"/>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40519174"/>
      </p:ext>
    </p:extLst>
  </p:cSld>
  <p:clrMapOvr>
    <a:masterClrMapping/>
  </p:clrMapOvr>
  <p:transition>
    <p:fade/>
  </p:transition>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_Week_Content">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801504"/>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38400" y="1801504"/>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17258" y="1801504"/>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133758" y="1801504"/>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000999" y="1801504"/>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9867900" y="1801504"/>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4154179"/>
            <a:ext cx="159543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38400" y="4154179"/>
            <a:ext cx="16271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17258" y="4154179"/>
            <a:ext cx="1645987"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133758" y="4154179"/>
            <a:ext cx="1701695"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000999" y="4154179"/>
            <a:ext cx="1719262"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9867900" y="4154179"/>
            <a:ext cx="1741488" cy="461869"/>
          </a:xfrm>
          <a:prstGeom prst="rect">
            <a:avLst/>
          </a:prstGeom>
          <a:noFill/>
        </p:spPr>
        <p:txBody>
          <a:bodyPr wrap="square" lIns="9000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243A5E"/>
                </a:solidFill>
                <a:effectLst/>
                <a:uLnTx/>
                <a:uFillTx/>
                <a:latin typeface="Segoe UI Semibold"/>
                <a:ea typeface="+mn-ea"/>
                <a:cs typeface="+mn-cs"/>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715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384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05300" y="2382803"/>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134100" y="2382803"/>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01000" y="2382803"/>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9867900" y="2382803"/>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754780"/>
            <a:ext cx="17399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38400" y="4754780"/>
            <a:ext cx="17526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05300" y="4754780"/>
            <a:ext cx="1714500"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134100" y="4754780"/>
            <a:ext cx="1752599"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01000" y="4754780"/>
            <a:ext cx="1719263"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9867900" y="4754780"/>
            <a:ext cx="1741488" cy="430887"/>
          </a:xfrm>
        </p:spPr>
        <p:txBody>
          <a:bodyPr lIns="90000" anchor="t"/>
          <a:lstStyle>
            <a:lvl1pPr marL="0" indent="0">
              <a:buSzPct val="90000"/>
              <a:buFont typeface="Wingdings" pitchFamily="2" charset="2"/>
              <a:buNone/>
              <a:tabLst/>
              <a:defRPr sz="1400">
                <a:solidFill>
                  <a:schemeClr val="accent6"/>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263373"/>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38400" y="2263373"/>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13488" y="2260900"/>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134206" y="2263373"/>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7997572" y="2263373"/>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610764"/>
            <a:ext cx="17399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38400" y="4610764"/>
            <a:ext cx="175260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13488" y="4608291"/>
            <a:ext cx="1706312"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134206" y="4610764"/>
            <a:ext cx="1752494"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7997572" y="4610764"/>
            <a:ext cx="175602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6214ADD-C013-AD4B-9259-B4C0DF103505}"/>
              </a:ext>
            </a:extLst>
          </p:cNvPr>
          <p:cNvCxnSpPr>
            <a:cxnSpLocks/>
          </p:cNvCxnSpPr>
          <p:nvPr userDrawn="1"/>
        </p:nvCxnSpPr>
        <p:spPr>
          <a:xfrm>
            <a:off x="9886697" y="2252487"/>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60070C8-183F-C043-835B-D2D13758DA7B}"/>
              </a:ext>
            </a:extLst>
          </p:cNvPr>
          <p:cNvCxnSpPr>
            <a:cxnSpLocks/>
          </p:cNvCxnSpPr>
          <p:nvPr userDrawn="1"/>
        </p:nvCxnSpPr>
        <p:spPr>
          <a:xfrm>
            <a:off x="9886697" y="4599878"/>
            <a:ext cx="172269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Title 1">
            <a:extLst>
              <a:ext uri="{FF2B5EF4-FFF2-40B4-BE49-F238E27FC236}">
                <a16:creationId xmlns:a16="http://schemas.microsoft.com/office/drawing/2014/main" id="{A121B5B0-D86E-714A-AD4D-AE5C81179484}"/>
              </a:ext>
            </a:extLst>
          </p:cNvPr>
          <p:cNvSpPr>
            <a:spLocks noGrp="1"/>
          </p:cNvSpPr>
          <p:nvPr>
            <p:ph type="title"/>
          </p:nvPr>
        </p:nvSpPr>
        <p:spPr>
          <a:xfrm>
            <a:off x="575481" y="599436"/>
            <a:ext cx="11018520" cy="677108"/>
          </a:xfrm>
        </p:spPr>
        <p:txBody>
          <a:bodyPr/>
          <a:lstStyle>
            <a:lvl1pPr algn="l" defTabSz="932742" rtl="0" eaLnBrk="1" latinLnBrk="0" hangingPunct="1">
              <a:lnSpc>
                <a:spcPct val="100000"/>
              </a:lnSpc>
              <a:spcBef>
                <a:spcPct val="0"/>
              </a:spcBef>
              <a:buNone/>
              <a:defRPr lang="en-US" sz="44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41" name="Footer Placeholder 4">
            <a:extLst>
              <a:ext uri="{FF2B5EF4-FFF2-40B4-BE49-F238E27FC236}">
                <a16:creationId xmlns:a16="http://schemas.microsoft.com/office/drawing/2014/main" id="{878CC1B1-AA6B-463B-A774-049792B3AC10}"/>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42" name="Slide Number Placeholder 5">
            <a:extLst>
              <a:ext uri="{FF2B5EF4-FFF2-40B4-BE49-F238E27FC236}">
                <a16:creationId xmlns:a16="http://schemas.microsoft.com/office/drawing/2014/main" id="{028E4364-080D-4863-8D44-AEE3D29D134E}"/>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08535482"/>
      </p:ext>
    </p:extLst>
  </p:cSld>
  <p:clrMapOvr>
    <a:masterClrMapping/>
  </p:clrMapOvr>
  <p:transition>
    <p:fade/>
  </p:transition>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553998"/>
          </a:xfrm>
        </p:spPr>
        <p:txBody>
          <a:bodyPr/>
          <a:lstStyle>
            <a:lvl1pPr algn="l" defTabSz="932742" rtl="0" eaLnBrk="1" latinLnBrk="0" hangingPunct="1">
              <a:lnSpc>
                <a:spcPct val="100000"/>
              </a:lnSpc>
              <a:spcBef>
                <a:spcPct val="0"/>
              </a:spcBef>
              <a:buNone/>
              <a:defRPr lang="en-US" sz="3600" b="0" kern="1200" cap="none" spc="0" baseline="0" dirty="0">
                <a:ln w="3175">
                  <a:noFill/>
                </a:ln>
                <a:solidFill>
                  <a:schemeClr val="bg1"/>
                </a:solidFill>
                <a:effectLst/>
                <a:latin typeface="+mj-lt"/>
                <a:ea typeface="+mn-ea"/>
                <a:cs typeface="Segoe UI" pitchFamily="34" charset="0"/>
              </a:defRPr>
            </a:lvl1pPr>
          </a:lstStyle>
          <a:p>
            <a:r>
              <a:rPr lang="en-US"/>
              <a:t>Click to edit Master title style</a:t>
            </a:r>
          </a:p>
        </p:txBody>
      </p:sp>
      <p:sp>
        <p:nvSpPr>
          <p:cNvPr id="7" name="Text Placeholder 6">
            <a:extLst>
              <a:ext uri="{FF2B5EF4-FFF2-40B4-BE49-F238E27FC236}">
                <a16:creationId xmlns:a16="http://schemas.microsoft.com/office/drawing/2014/main" id="{3501B1E1-4A0C-4426-8AC4-8B354CF116CE}"/>
              </a:ext>
            </a:extLst>
          </p:cNvPr>
          <p:cNvSpPr>
            <a:spLocks noGrp="1"/>
          </p:cNvSpPr>
          <p:nvPr>
            <p:ph type="body" sz="quarter" idx="10" hasCustomPrompt="1"/>
          </p:nvPr>
        </p:nvSpPr>
        <p:spPr>
          <a:xfrm>
            <a:off x="0" y="6294769"/>
            <a:ext cx="12192000" cy="563231"/>
          </a:xfrm>
          <a:solidFill>
            <a:srgbClr val="FFFF99"/>
          </a:solidFill>
        </p:spPr>
        <p:txBody>
          <a:bodyPr lIns="91440" tIns="91440" rIns="91440" bIns="91440">
            <a:noAutofit/>
          </a:bodyPr>
          <a:lstStyle>
            <a:lvl1pPr marL="0" indent="0" algn="r">
              <a:buNone/>
              <a:defRPr sz="2400"/>
            </a:lvl1pPr>
          </a:lstStyle>
          <a:p>
            <a:pPr lvl="0"/>
            <a:r>
              <a:rPr lang="en-US"/>
              <a:t>Next</a:t>
            </a:r>
          </a:p>
        </p:txBody>
      </p:sp>
    </p:spTree>
    <p:extLst>
      <p:ext uri="{BB962C8B-B14F-4D97-AF65-F5344CB8AC3E}">
        <p14:creationId xmlns:p14="http://schemas.microsoft.com/office/powerpoint/2010/main" val="3155584857"/>
      </p:ext>
    </p:extLst>
  </p:cSld>
  <p:clrMapOvr>
    <a:masterClrMapping/>
  </p:clrMapOvr>
  <p:transition>
    <p:fade/>
  </p:transition>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ankYou">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FA05CAAB-C386-EF47-9672-99832E904412}"/>
              </a:ext>
            </a:extLst>
          </p:cNvPr>
          <p:cNvSpPr>
            <a:spLocks noGrp="1"/>
          </p:cNvSpPr>
          <p:nvPr>
            <p:ph type="title" hasCustomPrompt="1"/>
          </p:nvPr>
        </p:nvSpPr>
        <p:spPr>
          <a:xfrm>
            <a:off x="584200" y="4075330"/>
            <a:ext cx="7298437" cy="1015663"/>
          </a:xfrm>
        </p:spPr>
        <p:txBody>
          <a:bodyPr wrap="square" anchor="b" anchorCtr="0">
            <a:spAutoFit/>
          </a:bodyPr>
          <a:lstStyle>
            <a:lvl1pPr>
              <a:defRPr sz="6600" b="1" i="0" spc="0">
                <a:solidFill>
                  <a:schemeClr val="tx1"/>
                </a:solidFill>
                <a:latin typeface="Segoe UI Semibold" panose="020B0502040204020203" pitchFamily="34" charset="0"/>
                <a:cs typeface="Segoe UI Semibold" panose="020B0502040204020203" pitchFamily="34" charset="0"/>
              </a:defRPr>
            </a:lvl1pPr>
          </a:lstStyle>
          <a:p>
            <a:r>
              <a:rPr lang="en-US"/>
              <a:t>Thank you.</a:t>
            </a:r>
          </a:p>
        </p:txBody>
      </p:sp>
      <p:cxnSp>
        <p:nvCxnSpPr>
          <p:cNvPr id="6" name="Straight Connector 5">
            <a:extLst>
              <a:ext uri="{FF2B5EF4-FFF2-40B4-BE49-F238E27FC236}">
                <a16:creationId xmlns:a16="http://schemas.microsoft.com/office/drawing/2014/main" id="{88EA4229-0086-E64D-A616-33062EF62B34}"/>
              </a:ext>
            </a:extLst>
          </p:cNvPr>
          <p:cNvCxnSpPr>
            <a:cxnSpLocks/>
          </p:cNvCxnSpPr>
          <p:nvPr userDrawn="1"/>
        </p:nvCxnSpPr>
        <p:spPr>
          <a:xfrm>
            <a:off x="584200" y="6007781"/>
            <a:ext cx="11025188"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Footer Placeholder 4">
            <a:extLst>
              <a:ext uri="{FF2B5EF4-FFF2-40B4-BE49-F238E27FC236}">
                <a16:creationId xmlns:a16="http://schemas.microsoft.com/office/drawing/2014/main" id="{F990A1EA-0184-4AE1-8858-D03AFEEF9B8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10" name="Slide Number Placeholder 5">
            <a:extLst>
              <a:ext uri="{FF2B5EF4-FFF2-40B4-BE49-F238E27FC236}">
                <a16:creationId xmlns:a16="http://schemas.microsoft.com/office/drawing/2014/main" id="{162410B6-6E3D-4CB2-A003-281A600A92F3}"/>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FFFFFF"/>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6046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0C3DE-578F-5C21-E932-0EF2A49E90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52F0FEA-851C-0B5E-D816-084D0F47D6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5C84638-432F-F054-9BBB-50838C2A4506}"/>
              </a:ext>
            </a:extLst>
          </p:cNvPr>
          <p:cNvSpPr>
            <a:spLocks noGrp="1"/>
          </p:cNvSpPr>
          <p:nvPr>
            <p:ph type="dt" sz="half" idx="10"/>
          </p:nvPr>
        </p:nvSpPr>
        <p:spPr/>
        <p:txBody>
          <a:bodyPr/>
          <a:lstStyle/>
          <a:p>
            <a:fld id="{4A69480B-331C-413A-831F-20321A646A11}" type="datetimeFigureOut">
              <a:rPr lang="en-US" smtClean="0"/>
              <a:t>3/20/23</a:t>
            </a:fld>
            <a:endParaRPr lang="en-US"/>
          </a:p>
        </p:txBody>
      </p:sp>
      <p:sp>
        <p:nvSpPr>
          <p:cNvPr id="5" name="Footer Placeholder 4">
            <a:extLst>
              <a:ext uri="{FF2B5EF4-FFF2-40B4-BE49-F238E27FC236}">
                <a16:creationId xmlns:a16="http://schemas.microsoft.com/office/drawing/2014/main" id="{26C7BA2D-684D-B25A-4232-69152430B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CF972-BDFB-5C5F-F05D-6698BF3B3611}"/>
              </a:ext>
            </a:extLst>
          </p:cNvPr>
          <p:cNvSpPr>
            <a:spLocks noGrp="1"/>
          </p:cNvSpPr>
          <p:nvPr>
            <p:ph type="sldNum" sz="quarter" idx="12"/>
          </p:nvPr>
        </p:nvSpPr>
        <p:spPr/>
        <p:txBody>
          <a:bodyPr/>
          <a:lstStyle/>
          <a:p>
            <a:fld id="{50019D1F-99FB-4A33-B5A9-3E162B5943B7}" type="slidenum">
              <a:rPr lang="en-US" smtClean="0"/>
              <a:t>‹#›</a:t>
            </a:fld>
            <a:endParaRPr lang="en-US"/>
          </a:p>
        </p:txBody>
      </p:sp>
    </p:spTree>
    <p:extLst>
      <p:ext uri="{BB962C8B-B14F-4D97-AF65-F5344CB8AC3E}">
        <p14:creationId xmlns:p14="http://schemas.microsoft.com/office/powerpoint/2010/main" val="2887967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1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image" Target="../media/image15.png"/><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theme" Target="../theme/theme11.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98.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9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slideLayout" Target="../slideLayouts/slideLayout111.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image" Target="../media/image1.emf"/><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5" Type="http://schemas.openxmlformats.org/officeDocument/2006/relationships/image" Target="../media/image11.png"/><Relationship Id="rId4" Type="http://schemas.openxmlformats.org/officeDocument/2006/relationships/image" Target="../media/image10.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1.emf"/><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6.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3" Type="http://schemas.openxmlformats.org/officeDocument/2006/relationships/slideLayout" Target="../slideLayouts/slideLayout129.xml"/><Relationship Id="rId21" Type="http://schemas.openxmlformats.org/officeDocument/2006/relationships/slideLayout" Target="../slideLayouts/slideLayout147.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theme" Target="../theme/theme1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emf"/><Relationship Id="rId4" Type="http://schemas.openxmlformats.org/officeDocument/2006/relationships/slideLayout" Target="../slideLayouts/slideLayout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image" Target="../media/image1.emf"/><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theme" Target="../theme/theme6.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1.xml"/><Relationship Id="rId7" Type="http://schemas.openxmlformats.org/officeDocument/2006/relationships/image" Target="../media/image1.emf"/><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theme" Target="../theme/theme7.xml"/><Relationship Id="rId5" Type="http://schemas.openxmlformats.org/officeDocument/2006/relationships/slideLayout" Target="../slideLayouts/slideLayout33.xml"/><Relationship Id="rId4" Type="http://schemas.openxmlformats.org/officeDocument/2006/relationships/slideLayout" Target="../slideLayouts/slideLayout3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 Type="http://schemas.openxmlformats.org/officeDocument/2006/relationships/slideLayout" Target="../slideLayouts/slideLayout36.xml"/><Relationship Id="rId21" Type="http://schemas.openxmlformats.org/officeDocument/2006/relationships/slideLayout" Target="../slideLayouts/slideLayout54.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image" Target="../media/image1.emf"/><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65.xml"/><Relationship Id="rId7" Type="http://schemas.openxmlformats.org/officeDocument/2006/relationships/image" Target="../media/image10.emf"/><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theme" Target="../theme/theme9.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507432"/>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771C3853-B766-4422-BD2B-65A999523B3C}"/>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6" name="Slide Number Placeholder 5">
            <a:extLst>
              <a:ext uri="{FF2B5EF4-FFF2-40B4-BE49-F238E27FC236}">
                <a16:creationId xmlns:a16="http://schemas.microsoft.com/office/drawing/2014/main" id="{6AB66A86-D476-4B82-BD63-F20B61D610B4}"/>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54615337"/>
      </p:ext>
    </p:extLst>
  </p:cSld>
  <p:clrMap bg1="lt1" tx1="dk1" bg2="lt2" tx2="dk2" accent1="accent1" accent2="accent2" accent3="accent3" accent4="accent4" accent5="accent5" accent6="accent6" hlink="hlink" folHlink="folHlink"/>
  <p:sldLayoutIdLst>
    <p:sldLayoutId id="2147496511" r:id="rId1"/>
    <p:sldLayoutId id="2147496512" r:id="rId2"/>
    <p:sldLayoutId id="2147496513" r:id="rId3"/>
    <p:sldLayoutId id="2147496514" r:id="rId4"/>
    <p:sldLayoutId id="2147496515" r:id="rId5"/>
    <p:sldLayoutId id="2147496516" r:id="rId6"/>
    <p:sldLayoutId id="2147496517" r:id="rId7"/>
    <p:sldLayoutId id="2147496518" r:id="rId8"/>
    <p:sldLayoutId id="2147496519" r:id="rId9"/>
    <p:sldLayoutId id="2147496520" r:id="rId10"/>
    <p:sldLayoutId id="2147496521" r:id="rId11"/>
    <p:sldLayoutId id="2147496522" r:id="rId12"/>
    <p:sldLayoutId id="2147496523" r:id="rId13"/>
    <p:sldLayoutId id="2147496524" r:id="rId14"/>
    <p:sldLayoutId id="2147496525" r:id="rId15"/>
    <p:sldLayoutId id="2147496526" r:id="rId16"/>
    <p:sldLayoutId id="2147496527" r:id="rId17"/>
    <p:sldLayoutId id="2147496528" r:id="rId18"/>
    <p:sldLayoutId id="2147496529" r:id="rId19"/>
    <p:sldLayoutId id="2147496530" r:id="rId20"/>
    <p:sldLayoutId id="2147496531" r:id="rId21"/>
    <p:sldLayoutId id="2147496532" r:id="rId22"/>
    <p:sldLayoutId id="2147496533" r:id="rId23"/>
    <p:sldLayoutId id="2147496534" r:id="rId24"/>
    <p:sldLayoutId id="2147496535" r:id="rId25"/>
    <p:sldLayoutId id="2147496536" r:id="rId26"/>
    <p:sldLayoutId id="2147496537" r:id="rId27"/>
    <p:sldLayoutId id="2147496538" r:id="rId28"/>
    <p:sldLayoutId id="2147496539" r:id="rId29"/>
    <p:sldLayoutId id="2147496540" r:id="rId30"/>
    <p:sldLayoutId id="2147496541" r:id="rId31"/>
  </p:sldLayoutIdLst>
  <p:transition>
    <p:fade/>
  </p:transition>
  <p:hf hd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1"/>
          </a:solidFill>
          <a:effectLst/>
          <a:latin typeface="+mn-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1464">
          <p15:clr>
            <a:srgbClr val="F26B43"/>
          </p15:clr>
        </p15:guide>
        <p15:guide id="32" pos="1536">
          <p15:clr>
            <a:srgbClr val="F26B43"/>
          </p15:clr>
        </p15:guide>
        <p15:guide id="33" pos="2640">
          <p15:clr>
            <a:srgbClr val="F26B43"/>
          </p15:clr>
        </p15:guide>
        <p15:guide id="34" pos="2712">
          <p15:clr>
            <a:srgbClr val="F26B43"/>
          </p15:clr>
        </p15:guide>
        <p15:guide id="35" pos="3792">
          <p15:clr>
            <a:srgbClr val="F26B43"/>
          </p15:clr>
        </p15:guide>
        <p15:guide id="36" pos="4968">
          <p15:clr>
            <a:srgbClr val="F26B43"/>
          </p15:clr>
        </p15:guide>
        <p15:guide id="37" pos="3864">
          <p15:clr>
            <a:srgbClr val="F26B43"/>
          </p15:clr>
        </p15:guide>
        <p15:guide id="38" pos="5040">
          <p15:clr>
            <a:srgbClr val="F26B43"/>
          </p15:clr>
        </p15:guide>
        <p15:guide id="39" pos="6144">
          <p15:clr>
            <a:srgbClr val="F26B43"/>
          </p15:clr>
        </p15:guide>
        <p15:guide id="40" pos="6216">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6506" r:id="rId7"/>
    <p:sldLayoutId id="2147496542" r:id="rId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hyperlink" Target="https://learn.microsoft.com/zh-cn/rest/api/cognitiveservices/azureopenaistable/deployments/create?tabs=HTTP" TargetMode="External"/><Relationship Id="rId4" Type="http://schemas.openxmlformats.org/officeDocument/2006/relationships/hyperlink" Target="https://learn.microsoft.com/zh-cn/azure/cognitive-services/openai/referen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782669"/>
            <a:ext cx="4923774" cy="861774"/>
          </a:xfrm>
        </p:spPr>
        <p:txBody>
          <a:bodyPr/>
          <a:lstStyle/>
          <a:p>
            <a:r>
              <a:rPr lang="en-US" altLang="zh-CN" sz="2800" dirty="0"/>
              <a:t>Azure </a:t>
            </a:r>
            <a:r>
              <a:rPr lang="en-US" altLang="zh-CN" sz="2800" dirty="0" err="1"/>
              <a:t>OpenAI</a:t>
            </a:r>
            <a:r>
              <a:rPr lang="en-US" altLang="zh-CN" sz="2800" dirty="0"/>
              <a:t> </a:t>
            </a:r>
            <a:r>
              <a:rPr lang="zh-CN" altLang="en-US" sz="2800" dirty="0"/>
              <a:t>参数和接口解读</a:t>
            </a:r>
            <a:br>
              <a:rPr lang="en-US" altLang="zh-CN" sz="2800" dirty="0"/>
            </a:b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p:txBody>
          <a:bodyPr/>
          <a:lstStyle/>
          <a:p>
            <a:r>
              <a:rPr kumimoji="1" lang="zh-CN" altLang="en-US" dirty="0"/>
              <a:t>议程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715279" y="2644170"/>
            <a:ext cx="11025188" cy="969496"/>
          </a:xfrm>
        </p:spPr>
        <p:txBody>
          <a:bodyPr/>
          <a:lstStyle/>
          <a:p>
            <a:pPr marL="342900" indent="-342900" algn="l">
              <a:buFont typeface="Arial" panose="020B0604020202020204" pitchFamily="34" charset="0"/>
              <a:buChar char="•"/>
            </a:pPr>
            <a:r>
              <a:rPr kumimoji="1" lang="en-US" altLang="zh-CN" dirty="0"/>
              <a:t>Azure</a:t>
            </a:r>
            <a:r>
              <a:rPr kumimoji="1" lang="zh-CN" altLang="en-US" dirty="0"/>
              <a:t> </a:t>
            </a:r>
            <a:r>
              <a:rPr kumimoji="1" lang="en-US" altLang="zh-CN" dirty="0" err="1"/>
              <a:t>OpenAI</a:t>
            </a:r>
            <a:r>
              <a:rPr kumimoji="1" lang="zh-CN" altLang="en-US" dirty="0"/>
              <a:t> </a:t>
            </a:r>
            <a:r>
              <a:rPr kumimoji="1" lang="en-US" altLang="zh-CN" dirty="0"/>
              <a:t>Service </a:t>
            </a:r>
            <a:r>
              <a:rPr kumimoji="1" lang="zh-CN" altLang="en-US" dirty="0"/>
              <a:t>参数</a:t>
            </a:r>
            <a:endParaRPr kumimoji="1" lang="en-US" altLang="zh-CN" dirty="0"/>
          </a:p>
          <a:p>
            <a:pPr marL="342900" indent="-342900" algn="l">
              <a:buFont typeface="Arial" panose="020B0604020202020204" pitchFamily="34" charset="0"/>
              <a:buChar char="•"/>
            </a:pPr>
            <a:r>
              <a:rPr kumimoji="1" lang="en-US" altLang="zh-CN" dirty="0"/>
              <a:t>Azure </a:t>
            </a:r>
            <a:r>
              <a:rPr kumimoji="1" lang="en-US" altLang="zh-CN" dirty="0" err="1"/>
              <a:t>OpenAI</a:t>
            </a:r>
            <a:r>
              <a:rPr kumimoji="1" lang="en-US" altLang="zh-CN" dirty="0"/>
              <a:t> Service </a:t>
            </a:r>
            <a:r>
              <a:rPr kumimoji="1" lang="zh-CN" altLang="en-US" dirty="0"/>
              <a:t>接口调用</a:t>
            </a:r>
          </a:p>
        </p:txBody>
      </p:sp>
    </p:spTree>
    <p:extLst>
      <p:ext uri="{BB962C8B-B14F-4D97-AF65-F5344CB8AC3E}">
        <p14:creationId xmlns:p14="http://schemas.microsoft.com/office/powerpoint/2010/main" val="30840807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F64A22E-2B43-4FC6-AF08-0CDB3F9E9269}"/>
              </a:ext>
            </a:extLst>
          </p:cNvPr>
          <p:cNvSpPr>
            <a:spLocks noGrp="1"/>
          </p:cNvSpPr>
          <p:nvPr>
            <p:ph type="title"/>
          </p:nvPr>
        </p:nvSpPr>
        <p:spPr>
          <a:xfrm>
            <a:off x="575481" y="1085599"/>
            <a:ext cx="11045019" cy="553998"/>
          </a:xfrm>
        </p:spPr>
        <p:txBody>
          <a:bodyPr/>
          <a:lstStyle/>
          <a:p>
            <a:r>
              <a:rPr lang="en-US" dirty="0"/>
              <a:t>Azure</a:t>
            </a:r>
            <a:r>
              <a:rPr lang="zh-CN" altLang="en-US" dirty="0"/>
              <a:t> </a:t>
            </a:r>
            <a:r>
              <a:rPr lang="en-US" altLang="zh-CN" dirty="0" err="1"/>
              <a:t>Openai</a:t>
            </a:r>
            <a:r>
              <a:rPr lang="zh-CN" altLang="en-US" dirty="0"/>
              <a:t> </a:t>
            </a:r>
            <a:r>
              <a:rPr lang="en-US" dirty="0"/>
              <a:t>APIs </a:t>
            </a:r>
            <a:r>
              <a:rPr lang="zh-CN" altLang="en-US" dirty="0"/>
              <a:t>文档</a:t>
            </a:r>
            <a:endParaRPr lang="en-US" dirty="0"/>
          </a:p>
        </p:txBody>
      </p:sp>
      <p:sp>
        <p:nvSpPr>
          <p:cNvPr id="17" name="Rectangle 16">
            <a:extLst>
              <a:ext uri="{FF2B5EF4-FFF2-40B4-BE49-F238E27FC236}">
                <a16:creationId xmlns:a16="http://schemas.microsoft.com/office/drawing/2014/main" id="{ACB878CC-94A7-4ED0-A6E6-34F9BAEF01B0}"/>
              </a:ext>
            </a:extLst>
          </p:cNvPr>
          <p:cNvSpPr>
            <a:spLocks/>
          </p:cNvSpPr>
          <p:nvPr/>
        </p:nvSpPr>
        <p:spPr bwMode="auto">
          <a:xfrm>
            <a:off x="571499" y="2276398"/>
            <a:ext cx="11048999" cy="397033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37160" rIns="182880" bIns="137160" numCol="1" spcCol="0" rtlCol="0" fromWordArt="0" anchor="t" anchorCtr="0" forceAA="0" compatLnSpc="1">
            <a:prstTxWarp prst="textNoShape">
              <a:avLst/>
            </a:prstTxWarp>
            <a:noAutofit/>
          </a:bodyPr>
          <a:lstStyle/>
          <a:p>
            <a:pPr marL="342900" indent="-342900" defTabSz="932472">
              <a:spcBef>
                <a:spcPts val="100"/>
              </a:spcBef>
              <a:spcAft>
                <a:spcPts val="100"/>
              </a:spcAft>
              <a:buFont typeface="Arial" panose="020B0604020202020204" pitchFamily="34" charset="0"/>
              <a:buChar char="•"/>
            </a:pPr>
            <a:endParaRPr lang="en-US" dirty="0">
              <a:solidFill>
                <a:schemeClr val="tx1"/>
              </a:solidFill>
              <a:latin typeface="+mj-lt"/>
              <a:ea typeface="Segoe UI" pitchFamily="34" charset="0"/>
              <a:cs typeface="Segoe UI" pitchFamily="34" charset="0"/>
            </a:endParaRPr>
          </a:p>
          <a:p>
            <a:pPr marL="342900" indent="-342900" defTabSz="932472">
              <a:spcBef>
                <a:spcPts val="100"/>
              </a:spcBef>
              <a:spcAft>
                <a:spcPts val="100"/>
              </a:spcAft>
              <a:buFont typeface="Arial" panose="020B0604020202020204" pitchFamily="34" charset="0"/>
              <a:buChar char="•"/>
            </a:pPr>
            <a:r>
              <a:rPr lang="en-US" dirty="0">
                <a:solidFill>
                  <a:schemeClr val="tx1"/>
                </a:solidFill>
                <a:latin typeface="+mj-lt"/>
                <a:ea typeface="Segoe UI" pitchFamily="34" charset="0"/>
                <a:cs typeface="Segoe UI" pitchFamily="34" charset="0"/>
                <a:hlinkClick r:id="rId4"/>
              </a:rPr>
              <a:t>Completions &amp; Embeddings APIs</a:t>
            </a:r>
            <a:endParaRPr lang="en-US" dirty="0">
              <a:solidFill>
                <a:schemeClr val="tx1"/>
              </a:solidFill>
              <a:latin typeface="+mj-lt"/>
              <a:ea typeface="Segoe UI" pitchFamily="34" charset="0"/>
              <a:cs typeface="Segoe UI" pitchFamily="34" charset="0"/>
            </a:endParaRPr>
          </a:p>
          <a:p>
            <a:pPr marL="342900" indent="-342900" defTabSz="932472">
              <a:spcBef>
                <a:spcPts val="100"/>
              </a:spcBef>
              <a:spcAft>
                <a:spcPts val="100"/>
              </a:spcAft>
              <a:buFont typeface="Arial" panose="020B0604020202020204" pitchFamily="34" charset="0"/>
              <a:buChar char="•"/>
            </a:pPr>
            <a:endParaRPr lang="en-US" dirty="0">
              <a:solidFill>
                <a:schemeClr val="tx1"/>
              </a:solidFill>
              <a:latin typeface="+mj-lt"/>
              <a:ea typeface="Segoe UI" pitchFamily="34" charset="0"/>
              <a:cs typeface="Segoe UI" pitchFamily="34" charset="0"/>
            </a:endParaRPr>
          </a:p>
          <a:p>
            <a:pPr marL="342900" indent="-342900" defTabSz="932472">
              <a:spcBef>
                <a:spcPts val="100"/>
              </a:spcBef>
              <a:spcAft>
                <a:spcPts val="100"/>
              </a:spcAft>
              <a:buFont typeface="Arial" panose="020B0604020202020204" pitchFamily="34" charset="0"/>
              <a:buChar char="•"/>
            </a:pPr>
            <a:r>
              <a:rPr lang="en-US" dirty="0">
                <a:solidFill>
                  <a:schemeClr val="tx1"/>
                </a:solidFill>
                <a:latin typeface="+mj-lt"/>
                <a:ea typeface="Segoe UI" pitchFamily="34" charset="0"/>
                <a:cs typeface="Segoe UI" pitchFamily="34" charset="0"/>
                <a:hlinkClick r:id="rId5"/>
              </a:rPr>
              <a:t>Authoring and Deployment APIs</a:t>
            </a:r>
            <a:endParaRPr lang="en-US" dirty="0">
              <a:solidFill>
                <a:schemeClr val="tx1"/>
              </a:solidFill>
              <a:latin typeface="+mj-lt"/>
              <a:ea typeface="Segoe UI" pitchFamily="34" charset="0"/>
              <a:cs typeface="Segoe UI" pitchFamily="34" charset="0"/>
            </a:endParaRPr>
          </a:p>
        </p:txBody>
      </p:sp>
      <p:sp>
        <p:nvSpPr>
          <p:cNvPr id="10" name="Footer Placeholder 3">
            <a:extLst>
              <a:ext uri="{FF2B5EF4-FFF2-40B4-BE49-F238E27FC236}">
                <a16:creationId xmlns:a16="http://schemas.microsoft.com/office/drawing/2014/main" id="{706A9472-0E0C-47F1-9D97-FE7A0DA139FF}"/>
              </a:ext>
            </a:extLst>
          </p:cNvPr>
          <p:cNvSpPr>
            <a:spLocks noGrp="1"/>
          </p:cNvSpPr>
          <p:nvPr>
            <p:ph type="ftr" sz="quarter" idx="3"/>
          </p:nvPr>
        </p:nvSpPr>
        <p:spPr>
          <a:xfrm>
            <a:off x="4038600" y="6539518"/>
            <a:ext cx="411480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1" name="Slide Number Placeholder 7">
            <a:extLst>
              <a:ext uri="{FF2B5EF4-FFF2-40B4-BE49-F238E27FC236}">
                <a16:creationId xmlns:a16="http://schemas.microsoft.com/office/drawing/2014/main" id="{4C520FF4-90C9-46AE-89E1-AE9E43C87FFC}"/>
              </a:ext>
            </a:extLst>
          </p:cNvPr>
          <p:cNvSpPr>
            <a:spLocks noGrp="1"/>
          </p:cNvSpPr>
          <p:nvPr>
            <p:ph type="sldNum" sz="quarter" idx="4"/>
          </p:nvPr>
        </p:nvSpPr>
        <p:spPr>
          <a:xfrm>
            <a:off x="11697272" y="6539518"/>
            <a:ext cx="404240" cy="123111"/>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kumimoji="0" lang="en-US" sz="800" b="0" i="0" u="none" strike="noStrike" kern="1200" cap="none" spc="0" normalizeH="0" baseline="0" noProof="0" smtClean="0">
                <a:ln>
                  <a:noFill/>
                </a:ln>
                <a:effectLst/>
                <a:uLnTx/>
                <a:uFillTx/>
                <a:latin typeface="Segoe UI"/>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sz="800" b="0" i="0" u="none" strike="noStrike" kern="1200" cap="none" spc="0" normalizeH="0" baseline="0" noProof="0">
              <a:ln>
                <a:noFill/>
              </a:ln>
              <a:effectLst/>
              <a:uLnTx/>
              <a:uFillTx/>
              <a:latin typeface="Segoe UI"/>
              <a:ea typeface="+mn-ea"/>
              <a:cs typeface="+mn-cs"/>
            </a:endParaRPr>
          </a:p>
        </p:txBody>
      </p:sp>
    </p:spTree>
    <p:custDataLst>
      <p:tags r:id="rId1"/>
    </p:custDataLst>
    <p:extLst>
      <p:ext uri="{BB962C8B-B14F-4D97-AF65-F5344CB8AC3E}">
        <p14:creationId xmlns:p14="http://schemas.microsoft.com/office/powerpoint/2010/main" val="266532672"/>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a:t>
            </a:r>
            <a:r>
              <a:rPr lang="zh-CN" altLang="en-US" sz="2800" dirty="0"/>
              <a:t>生成参数</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394204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0DD5F7-A29F-0A51-52E6-05C1D82EE2C2}"/>
              </a:ext>
            </a:extLst>
          </p:cNvPr>
          <p:cNvSpPr>
            <a:spLocks noGrp="1"/>
          </p:cNvSpPr>
          <p:nvPr>
            <p:ph type="title"/>
          </p:nvPr>
        </p:nvSpPr>
        <p:spPr/>
        <p:txBody>
          <a:bodyPr/>
          <a:lstStyle/>
          <a:p>
            <a:r>
              <a:rPr lang="en-US">
                <a:cs typeface="Segoe UI"/>
              </a:rPr>
              <a:t>OpenAI Completion API </a:t>
            </a:r>
          </a:p>
        </p:txBody>
      </p:sp>
      <p:sp>
        <p:nvSpPr>
          <p:cNvPr id="4" name="Footer Placeholder 3">
            <a:extLst>
              <a:ext uri="{FF2B5EF4-FFF2-40B4-BE49-F238E27FC236}">
                <a16:creationId xmlns:a16="http://schemas.microsoft.com/office/drawing/2014/main" id="{16A27CBE-7D31-C43D-534A-1B8BAD8ED6D9}"/>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rgbClr val="000000"/>
                </a:solidFill>
                <a:latin typeface="Segoe UI"/>
              </a:rPr>
              <a:t>Microsoft Confidential</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050A5924-B417-65E5-0C57-61CAAFA47D5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8F881BB8-5469-4299-99B9-578BE3320A80}" type="slidenum">
              <a:rPr lang="en-US" smtClean="0">
                <a:solidFill>
                  <a:srgbClr val="000000"/>
                </a:solidFill>
                <a:latin typeface="Segoe UI"/>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3" name="Table 7">
            <a:extLst>
              <a:ext uri="{FF2B5EF4-FFF2-40B4-BE49-F238E27FC236}">
                <a16:creationId xmlns:a16="http://schemas.microsoft.com/office/drawing/2014/main" id="{6F05048C-45CA-AE5A-BF78-B0FDCC5EB10D}"/>
              </a:ext>
            </a:extLst>
          </p:cNvPr>
          <p:cNvGraphicFramePr>
            <a:graphicFrameLocks noGrp="1"/>
          </p:cNvGraphicFramePr>
          <p:nvPr/>
        </p:nvGraphicFramePr>
        <p:xfrm>
          <a:off x="645831" y="1168074"/>
          <a:ext cx="10835776" cy="5627991"/>
        </p:xfrm>
        <a:graphic>
          <a:graphicData uri="http://schemas.openxmlformats.org/drawingml/2006/table">
            <a:tbl>
              <a:tblPr firstRow="1" bandRow="1">
                <a:tableStyleId>{5C22544A-7EE6-4342-B048-85BDC9FD1C3A}</a:tableStyleId>
              </a:tblPr>
              <a:tblGrid>
                <a:gridCol w="2412999">
                  <a:extLst>
                    <a:ext uri="{9D8B030D-6E8A-4147-A177-3AD203B41FA5}">
                      <a16:colId xmlns:a16="http://schemas.microsoft.com/office/drawing/2014/main" val="653181220"/>
                    </a:ext>
                  </a:extLst>
                </a:gridCol>
                <a:gridCol w="8422777">
                  <a:extLst>
                    <a:ext uri="{9D8B030D-6E8A-4147-A177-3AD203B41FA5}">
                      <a16:colId xmlns:a16="http://schemas.microsoft.com/office/drawing/2014/main" val="1639975388"/>
                    </a:ext>
                  </a:extLst>
                </a:gridCol>
              </a:tblGrid>
              <a:tr h="507999">
                <a:tc>
                  <a:txBody>
                    <a:bodyPr/>
                    <a:lstStyle/>
                    <a:p>
                      <a:pPr lvl="0">
                        <a:buNone/>
                      </a:pPr>
                      <a:r>
                        <a:rPr lang="en-US"/>
                        <a:t>Parameter</a:t>
                      </a:r>
                    </a:p>
                  </a:txBody>
                  <a:tcPr/>
                </a:tc>
                <a:tc>
                  <a:txBody>
                    <a:bodyPr/>
                    <a:lstStyle/>
                    <a:p>
                      <a:r>
                        <a:rPr lang="en-US"/>
                        <a:t>Description</a:t>
                      </a:r>
                    </a:p>
                  </a:txBody>
                  <a:tcPr/>
                </a:tc>
                <a:extLst>
                  <a:ext uri="{0D108BD9-81ED-4DB2-BD59-A6C34878D82A}">
                    <a16:rowId xmlns:a16="http://schemas.microsoft.com/office/drawing/2014/main" val="1284795399"/>
                  </a:ext>
                </a:extLst>
              </a:tr>
              <a:tr h="533292">
                <a:tc>
                  <a:txBody>
                    <a:bodyPr/>
                    <a:lstStyle/>
                    <a:p>
                      <a:pPr lvl="0">
                        <a:buNone/>
                      </a:pPr>
                      <a:r>
                        <a:rPr lang="en-US"/>
                        <a:t>model</a:t>
                      </a:r>
                    </a:p>
                  </a:txBody>
                  <a:tcPr/>
                </a:tc>
                <a:tc>
                  <a:txBody>
                    <a:bodyPr/>
                    <a:lstStyle/>
                    <a:p>
                      <a:pPr lvl="0">
                        <a:buNone/>
                      </a:pPr>
                      <a:r>
                        <a:rPr lang="en-US"/>
                        <a:t>ID of the model to use</a:t>
                      </a:r>
                    </a:p>
                  </a:txBody>
                  <a:tcPr/>
                </a:tc>
                <a:extLst>
                  <a:ext uri="{0D108BD9-81ED-4DB2-BD59-A6C34878D82A}">
                    <a16:rowId xmlns:a16="http://schemas.microsoft.com/office/drawing/2014/main" val="2006751994"/>
                  </a:ext>
                </a:extLst>
              </a:tr>
              <a:tr h="533292">
                <a:tc>
                  <a:txBody>
                    <a:bodyPr/>
                    <a:lstStyle/>
                    <a:p>
                      <a:pPr lvl="0">
                        <a:buNone/>
                      </a:pPr>
                      <a:r>
                        <a:rPr lang="en-US"/>
                        <a:t>prompt</a:t>
                      </a:r>
                    </a:p>
                  </a:txBody>
                  <a:tcPr/>
                </a:tc>
                <a:tc>
                  <a:txBody>
                    <a:bodyPr/>
                    <a:lstStyle/>
                    <a:p>
                      <a:pPr lvl="0">
                        <a:buNone/>
                      </a:pPr>
                      <a:r>
                        <a:rPr lang="en-US"/>
                        <a:t>The prompt(s) to generate completions for</a:t>
                      </a:r>
                    </a:p>
                  </a:txBody>
                  <a:tcPr/>
                </a:tc>
                <a:extLst>
                  <a:ext uri="{0D108BD9-81ED-4DB2-BD59-A6C34878D82A}">
                    <a16:rowId xmlns:a16="http://schemas.microsoft.com/office/drawing/2014/main" val="751408369"/>
                  </a:ext>
                </a:extLst>
              </a:tr>
              <a:tr h="533292">
                <a:tc>
                  <a:txBody>
                    <a:bodyPr/>
                    <a:lstStyle/>
                    <a:p>
                      <a:pPr lvl="0">
                        <a:buNone/>
                      </a:pPr>
                      <a:r>
                        <a:rPr lang="en-US" err="1"/>
                        <a:t>max_token</a:t>
                      </a:r>
                    </a:p>
                  </a:txBody>
                  <a:tcPr/>
                </a:tc>
                <a:tc>
                  <a:txBody>
                    <a:bodyPr/>
                    <a:lstStyle/>
                    <a:p>
                      <a:pPr lvl="0">
                        <a:buNone/>
                      </a:pPr>
                      <a:r>
                        <a:rPr lang="en-US"/>
                        <a:t>The maximum number of tokens to generate</a:t>
                      </a:r>
                    </a:p>
                  </a:txBody>
                  <a:tcPr/>
                </a:tc>
                <a:extLst>
                  <a:ext uri="{0D108BD9-81ED-4DB2-BD59-A6C34878D82A}">
                    <a16:rowId xmlns:a16="http://schemas.microsoft.com/office/drawing/2014/main" val="2326224339"/>
                  </a:ext>
                </a:extLst>
              </a:tr>
              <a:tr h="533292">
                <a:tc>
                  <a:txBody>
                    <a:bodyPr/>
                    <a:lstStyle/>
                    <a:p>
                      <a:pPr lvl="0">
                        <a:buNone/>
                      </a:pPr>
                      <a:r>
                        <a:rPr lang="en-US"/>
                        <a:t>temperature</a:t>
                      </a:r>
                    </a:p>
                  </a:txBody>
                  <a:tcPr/>
                </a:tc>
                <a:tc>
                  <a:txBody>
                    <a:bodyPr/>
                    <a:lstStyle/>
                    <a:p>
                      <a:pPr lvl="0">
                        <a:buNone/>
                      </a:pPr>
                      <a:r>
                        <a:rPr lang="en-US"/>
                        <a:t>Sampling temperature to use. Higher values means the model will take more risks. Try 0.9 for more creative applications, and 0 (argmax sampling)</a:t>
                      </a:r>
                    </a:p>
                  </a:txBody>
                  <a:tcPr/>
                </a:tc>
                <a:extLst>
                  <a:ext uri="{0D108BD9-81ED-4DB2-BD59-A6C34878D82A}">
                    <a16:rowId xmlns:a16="http://schemas.microsoft.com/office/drawing/2014/main" val="585621655"/>
                  </a:ext>
                </a:extLst>
              </a:tr>
              <a:tr h="533292">
                <a:tc>
                  <a:txBody>
                    <a:bodyPr/>
                    <a:lstStyle/>
                    <a:p>
                      <a:pPr lvl="0">
                        <a:buNone/>
                      </a:pPr>
                      <a:r>
                        <a:rPr lang="en-US" err="1"/>
                        <a:t>top_p</a:t>
                      </a:r>
                    </a:p>
                  </a:txBody>
                  <a:tcPr/>
                </a:tc>
                <a:tc>
                  <a:txBody>
                    <a:bodyPr/>
                    <a:lstStyle/>
                    <a:p>
                      <a:pPr lvl="0">
                        <a:buNone/>
                      </a:pPr>
                      <a:r>
                        <a:rPr lang="en-US"/>
                        <a:t>An alternative to sampling with temperature, called nucleus sampling, where the model considers the results of the tokens with </a:t>
                      </a:r>
                      <a:r>
                        <a:rPr lang="en-US" err="1"/>
                        <a:t>top_p</a:t>
                      </a:r>
                      <a:r>
                        <a:rPr lang="en-US"/>
                        <a:t> probability mass.</a:t>
                      </a:r>
                    </a:p>
                  </a:txBody>
                  <a:tcPr/>
                </a:tc>
                <a:extLst>
                  <a:ext uri="{0D108BD9-81ED-4DB2-BD59-A6C34878D82A}">
                    <a16:rowId xmlns:a16="http://schemas.microsoft.com/office/drawing/2014/main" val="1017226807"/>
                  </a:ext>
                </a:extLst>
              </a:tr>
              <a:tr h="533292">
                <a:tc>
                  <a:txBody>
                    <a:bodyPr/>
                    <a:lstStyle/>
                    <a:p>
                      <a:pPr lvl="0">
                        <a:buNone/>
                      </a:pPr>
                      <a:r>
                        <a:rPr lang="en-US"/>
                        <a:t>n</a:t>
                      </a:r>
                    </a:p>
                  </a:txBody>
                  <a:tcPr/>
                </a:tc>
                <a:tc>
                  <a:txBody>
                    <a:bodyPr/>
                    <a:lstStyle/>
                    <a:p>
                      <a:pPr lvl="0">
                        <a:buNone/>
                      </a:pPr>
                      <a:r>
                        <a:rPr lang="en-US" dirty="0"/>
                        <a:t>How many completions to generate for each prompt</a:t>
                      </a:r>
                    </a:p>
                  </a:txBody>
                  <a:tcPr/>
                </a:tc>
                <a:extLst>
                  <a:ext uri="{0D108BD9-81ED-4DB2-BD59-A6C34878D82A}">
                    <a16:rowId xmlns:a16="http://schemas.microsoft.com/office/drawing/2014/main" val="94818622"/>
                  </a:ext>
                </a:extLst>
              </a:tr>
              <a:tr h="533292">
                <a:tc>
                  <a:txBody>
                    <a:bodyPr/>
                    <a:lstStyle/>
                    <a:p>
                      <a:pPr lvl="0">
                        <a:buNone/>
                      </a:pPr>
                      <a:r>
                        <a:rPr lang="en-US" err="1"/>
                        <a:t>logprobs</a:t>
                      </a:r>
                    </a:p>
                  </a:txBody>
                  <a:tcPr/>
                </a:tc>
                <a:tc>
                  <a:txBody>
                    <a:bodyPr/>
                    <a:lstStyle/>
                    <a:p>
                      <a:pPr lvl="0">
                        <a:buNone/>
                      </a:pPr>
                      <a:r>
                        <a:rPr lang="en-US"/>
                        <a:t>Include the log probabilities on the </a:t>
                      </a:r>
                      <a:r>
                        <a:rPr lang="en-US" err="1"/>
                        <a:t>logprobs</a:t>
                      </a:r>
                      <a:r>
                        <a:rPr lang="en-US"/>
                        <a:t> </a:t>
                      </a:r>
                      <a:r>
                        <a:rPr lang="en-US" err="1"/>
                        <a:t>msot</a:t>
                      </a:r>
                      <a:r>
                        <a:rPr lang="en-US"/>
                        <a:t> likely tokens, as well the chosen tokens.</a:t>
                      </a:r>
                    </a:p>
                  </a:txBody>
                  <a:tcPr/>
                </a:tc>
                <a:extLst>
                  <a:ext uri="{0D108BD9-81ED-4DB2-BD59-A6C34878D82A}">
                    <a16:rowId xmlns:a16="http://schemas.microsoft.com/office/drawing/2014/main" val="826947066"/>
                  </a:ext>
                </a:extLst>
              </a:tr>
              <a:tr h="533292">
                <a:tc>
                  <a:txBody>
                    <a:bodyPr/>
                    <a:lstStyle/>
                    <a:p>
                      <a:pPr lvl="0">
                        <a:buNone/>
                      </a:pPr>
                      <a:r>
                        <a:rPr lang="en-US" err="1"/>
                        <a:t>best_of</a:t>
                      </a:r>
                    </a:p>
                  </a:txBody>
                  <a:tcPr/>
                </a:tc>
                <a:tc>
                  <a:txBody>
                    <a:bodyPr/>
                    <a:lstStyle/>
                    <a:p>
                      <a:pPr lvl="0">
                        <a:buNone/>
                      </a:pPr>
                      <a:r>
                        <a:rPr lang="en-US"/>
                        <a:t>Generates </a:t>
                      </a:r>
                      <a:r>
                        <a:rPr lang="en-US" err="1"/>
                        <a:t>best_of</a:t>
                      </a:r>
                      <a:r>
                        <a:rPr lang="en-US"/>
                        <a:t> completions server-side and returns the "best" result.</a:t>
                      </a:r>
                    </a:p>
                  </a:txBody>
                  <a:tcPr/>
                </a:tc>
                <a:extLst>
                  <a:ext uri="{0D108BD9-81ED-4DB2-BD59-A6C34878D82A}">
                    <a16:rowId xmlns:a16="http://schemas.microsoft.com/office/drawing/2014/main" val="24824855"/>
                  </a:ext>
                </a:extLst>
              </a:tr>
              <a:tr h="533292">
                <a:tc>
                  <a:txBody>
                    <a:bodyPr/>
                    <a:lstStyle/>
                    <a:p>
                      <a:pPr lvl="0">
                        <a:buNone/>
                      </a:pPr>
                      <a:r>
                        <a:rPr lang="en-US"/>
                        <a:t>user</a:t>
                      </a:r>
                    </a:p>
                  </a:txBody>
                  <a:tcPr/>
                </a:tc>
                <a:tc>
                  <a:txBody>
                    <a:bodyPr/>
                    <a:lstStyle/>
                    <a:p>
                      <a:pPr lvl="0">
                        <a:buNone/>
                      </a:pPr>
                      <a:r>
                        <a:rPr lang="en-US" dirty="0"/>
                        <a:t>A unique identifier representing your end-user</a:t>
                      </a:r>
                    </a:p>
                  </a:txBody>
                  <a:tcPr/>
                </a:tc>
                <a:extLst>
                  <a:ext uri="{0D108BD9-81ED-4DB2-BD59-A6C34878D82A}">
                    <a16:rowId xmlns:a16="http://schemas.microsoft.com/office/drawing/2014/main" val="3415765131"/>
                  </a:ext>
                </a:extLst>
              </a:tr>
            </a:tbl>
          </a:graphicData>
        </a:graphic>
      </p:graphicFrame>
    </p:spTree>
    <p:extLst>
      <p:ext uri="{BB962C8B-B14F-4D97-AF65-F5344CB8AC3E}">
        <p14:creationId xmlns:p14="http://schemas.microsoft.com/office/powerpoint/2010/main" val="8182134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a:t>Azure </a:t>
            </a:r>
            <a:r>
              <a:rPr lang="en-US" altLang="zh-CN" sz="2800" dirty="0" err="1"/>
              <a:t>OpenAI</a:t>
            </a:r>
            <a:r>
              <a:rPr lang="en-US" altLang="zh-CN" sz="2800" dirty="0"/>
              <a:t> </a:t>
            </a:r>
            <a:r>
              <a:rPr lang="zh-CN" altLang="en-US" sz="2800" dirty="0"/>
              <a:t>服务</a:t>
            </a:r>
            <a:br>
              <a:rPr lang="en-US" altLang="zh-CN" sz="2800" dirty="0"/>
            </a:b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193022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526BCE-9E01-6CDF-9E04-32D65C457068}"/>
              </a:ext>
            </a:extLst>
          </p:cNvPr>
          <p:cNvSpPr>
            <a:spLocks noGrp="1"/>
          </p:cNvSpPr>
          <p:nvPr>
            <p:ph type="body" sz="quarter" idx="12"/>
          </p:nvPr>
        </p:nvSpPr>
        <p:spPr/>
        <p:txBody>
          <a:bodyPr/>
          <a:lstStyle/>
          <a:p>
            <a:endParaRPr lang="zh-CN" altLang="en-US"/>
          </a:p>
        </p:txBody>
      </p:sp>
      <p:sp>
        <p:nvSpPr>
          <p:cNvPr id="3" name="Text Placeholder 2">
            <a:extLst>
              <a:ext uri="{FF2B5EF4-FFF2-40B4-BE49-F238E27FC236}">
                <a16:creationId xmlns:a16="http://schemas.microsoft.com/office/drawing/2014/main" id="{0853A186-5243-B861-163C-79B011DB5924}"/>
              </a:ext>
            </a:extLst>
          </p:cNvPr>
          <p:cNvSpPr>
            <a:spLocks noGrp="1"/>
          </p:cNvSpPr>
          <p:nvPr>
            <p:ph type="body" sz="quarter" idx="13"/>
          </p:nvPr>
        </p:nvSpPr>
        <p:spPr/>
        <p:txBody>
          <a:bodyPr/>
          <a:lstStyle/>
          <a:p>
            <a:endParaRPr lang="zh-CN" altLang="en-US"/>
          </a:p>
        </p:txBody>
      </p:sp>
      <p:sp>
        <p:nvSpPr>
          <p:cNvPr id="4" name="Text Placeholder 3">
            <a:extLst>
              <a:ext uri="{FF2B5EF4-FFF2-40B4-BE49-F238E27FC236}">
                <a16:creationId xmlns:a16="http://schemas.microsoft.com/office/drawing/2014/main" id="{70CCB8B5-F72B-3164-E30F-077D8099266D}"/>
              </a:ext>
            </a:extLst>
          </p:cNvPr>
          <p:cNvSpPr>
            <a:spLocks noGrp="1"/>
          </p:cNvSpPr>
          <p:nvPr>
            <p:ph type="body" sz="quarter" idx="14"/>
          </p:nvPr>
        </p:nvSpPr>
        <p:spPr/>
        <p:txBody>
          <a:bodyPr/>
          <a:lstStyle/>
          <a:p>
            <a:endParaRPr lang="zh-CN" altLang="en-US"/>
          </a:p>
        </p:txBody>
      </p:sp>
      <p:sp>
        <p:nvSpPr>
          <p:cNvPr id="5" name="Title 4">
            <a:extLst>
              <a:ext uri="{FF2B5EF4-FFF2-40B4-BE49-F238E27FC236}">
                <a16:creationId xmlns:a16="http://schemas.microsoft.com/office/drawing/2014/main" id="{DF02B5D7-DD67-CD57-C836-068B35619514}"/>
              </a:ext>
            </a:extLst>
          </p:cNvPr>
          <p:cNvSpPr>
            <a:spLocks noGrp="1"/>
          </p:cNvSpPr>
          <p:nvPr>
            <p:ph type="title"/>
          </p:nvPr>
        </p:nvSpPr>
        <p:spPr>
          <a:xfrm>
            <a:off x="588263" y="399532"/>
            <a:ext cx="11018520" cy="430887"/>
          </a:xfrm>
        </p:spPr>
        <p:txBody>
          <a:bodyPr/>
          <a:lstStyle/>
          <a:p>
            <a:r>
              <a:rPr lang="zh-CN" altLang="en-US" dirty="0"/>
              <a:t>接口表</a:t>
            </a:r>
          </a:p>
        </p:txBody>
      </p:sp>
      <p:sp>
        <p:nvSpPr>
          <p:cNvPr id="6" name="Text Placeholder 5">
            <a:extLst>
              <a:ext uri="{FF2B5EF4-FFF2-40B4-BE49-F238E27FC236}">
                <a16:creationId xmlns:a16="http://schemas.microsoft.com/office/drawing/2014/main" id="{30F86FDF-7EEA-6174-5332-F6B54B57FDB7}"/>
              </a:ext>
            </a:extLst>
          </p:cNvPr>
          <p:cNvSpPr>
            <a:spLocks noGrp="1"/>
          </p:cNvSpPr>
          <p:nvPr>
            <p:ph type="body" sz="quarter" idx="11"/>
          </p:nvPr>
        </p:nvSpPr>
        <p:spPr/>
        <p:txBody>
          <a:bodyPr/>
          <a:lstStyle/>
          <a:p>
            <a:endParaRPr lang="zh-CN" altLang="en-US"/>
          </a:p>
        </p:txBody>
      </p:sp>
      <p:graphicFrame>
        <p:nvGraphicFramePr>
          <p:cNvPr id="9" name="Table 8">
            <a:extLst>
              <a:ext uri="{FF2B5EF4-FFF2-40B4-BE49-F238E27FC236}">
                <a16:creationId xmlns:a16="http://schemas.microsoft.com/office/drawing/2014/main" id="{9E3BF483-3AC7-BDDC-3149-C65CC7A50F66}"/>
              </a:ext>
            </a:extLst>
          </p:cNvPr>
          <p:cNvGraphicFramePr>
            <a:graphicFrameLocks noGrp="1"/>
          </p:cNvGraphicFramePr>
          <p:nvPr>
            <p:extLst>
              <p:ext uri="{D42A27DB-BD31-4B8C-83A1-F6EECF244321}">
                <p14:modId xmlns:p14="http://schemas.microsoft.com/office/powerpoint/2010/main" val="1806182656"/>
              </p:ext>
            </p:extLst>
          </p:nvPr>
        </p:nvGraphicFramePr>
        <p:xfrm>
          <a:off x="256241" y="1079897"/>
          <a:ext cx="11787468" cy="5472618"/>
        </p:xfrm>
        <a:graphic>
          <a:graphicData uri="http://schemas.openxmlformats.org/drawingml/2006/table">
            <a:tbl>
              <a:tblPr firstRow="1" firstCol="1" bandRow="1">
                <a:tableStyleId>{5C22544A-7EE6-4342-B048-85BDC9FD1C3A}</a:tableStyleId>
              </a:tblPr>
              <a:tblGrid>
                <a:gridCol w="676869">
                  <a:extLst>
                    <a:ext uri="{9D8B030D-6E8A-4147-A177-3AD203B41FA5}">
                      <a16:colId xmlns:a16="http://schemas.microsoft.com/office/drawing/2014/main" val="3008886303"/>
                    </a:ext>
                  </a:extLst>
                </a:gridCol>
                <a:gridCol w="890343">
                  <a:extLst>
                    <a:ext uri="{9D8B030D-6E8A-4147-A177-3AD203B41FA5}">
                      <a16:colId xmlns:a16="http://schemas.microsoft.com/office/drawing/2014/main" val="1751043603"/>
                    </a:ext>
                  </a:extLst>
                </a:gridCol>
                <a:gridCol w="684463">
                  <a:extLst>
                    <a:ext uri="{9D8B030D-6E8A-4147-A177-3AD203B41FA5}">
                      <a16:colId xmlns:a16="http://schemas.microsoft.com/office/drawing/2014/main" val="3502596266"/>
                    </a:ext>
                  </a:extLst>
                </a:gridCol>
                <a:gridCol w="956870">
                  <a:extLst>
                    <a:ext uri="{9D8B030D-6E8A-4147-A177-3AD203B41FA5}">
                      <a16:colId xmlns:a16="http://schemas.microsoft.com/office/drawing/2014/main" val="550848617"/>
                    </a:ext>
                  </a:extLst>
                </a:gridCol>
                <a:gridCol w="1761976">
                  <a:extLst>
                    <a:ext uri="{9D8B030D-6E8A-4147-A177-3AD203B41FA5}">
                      <a16:colId xmlns:a16="http://schemas.microsoft.com/office/drawing/2014/main" val="3075247393"/>
                    </a:ext>
                  </a:extLst>
                </a:gridCol>
                <a:gridCol w="2668209">
                  <a:extLst>
                    <a:ext uri="{9D8B030D-6E8A-4147-A177-3AD203B41FA5}">
                      <a16:colId xmlns:a16="http://schemas.microsoft.com/office/drawing/2014/main" val="1256159564"/>
                    </a:ext>
                  </a:extLst>
                </a:gridCol>
                <a:gridCol w="4116200">
                  <a:extLst>
                    <a:ext uri="{9D8B030D-6E8A-4147-A177-3AD203B41FA5}">
                      <a16:colId xmlns:a16="http://schemas.microsoft.com/office/drawing/2014/main" val="1410239605"/>
                    </a:ext>
                  </a:extLst>
                </a:gridCol>
                <a:gridCol w="32538">
                  <a:extLst>
                    <a:ext uri="{9D8B030D-6E8A-4147-A177-3AD203B41FA5}">
                      <a16:colId xmlns:a16="http://schemas.microsoft.com/office/drawing/2014/main" val="2151116629"/>
                    </a:ext>
                  </a:extLst>
                </a:gridCol>
              </a:tblGrid>
              <a:tr h="67550">
                <a:tc>
                  <a:txBody>
                    <a:bodyPr/>
                    <a:lstStyle/>
                    <a:p>
                      <a:pPr marL="5080" algn="just">
                        <a:lnSpc>
                          <a:spcPct val="107000"/>
                        </a:lnSpc>
                        <a:spcAft>
                          <a:spcPts val="800"/>
                        </a:spcAft>
                      </a:pPr>
                      <a:r>
                        <a:rPr lang="zh-CN" sz="700" kern="100">
                          <a:effectLst/>
                        </a:rPr>
                        <a:t>分组</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192405">
                        <a:lnSpc>
                          <a:spcPct val="107000"/>
                        </a:lnSpc>
                        <a:spcAft>
                          <a:spcPts val="800"/>
                        </a:spcAft>
                      </a:pPr>
                      <a:r>
                        <a:rPr lang="zh-CN" sz="700" kern="100">
                          <a:effectLst/>
                        </a:rPr>
                        <a:t>名称</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52070" algn="just">
                        <a:lnSpc>
                          <a:spcPct val="107000"/>
                        </a:lnSpc>
                        <a:spcAft>
                          <a:spcPts val="800"/>
                        </a:spcAft>
                      </a:pPr>
                      <a:r>
                        <a:rPr lang="zh-CN" sz="700" kern="100">
                          <a:effectLst/>
                        </a:rPr>
                        <a:t>中文名</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94615">
                        <a:lnSpc>
                          <a:spcPct val="107000"/>
                        </a:lnSpc>
                        <a:spcAft>
                          <a:spcPts val="800"/>
                        </a:spcAft>
                      </a:pPr>
                      <a:r>
                        <a:rPr lang="zh-CN" sz="700" kern="100">
                          <a:effectLst/>
                        </a:rPr>
                        <a:t>模式</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R="12700" algn="ctr">
                        <a:lnSpc>
                          <a:spcPct val="107000"/>
                        </a:lnSpc>
                        <a:spcAft>
                          <a:spcPts val="800"/>
                        </a:spcAft>
                      </a:pPr>
                      <a:r>
                        <a:rPr lang="en-US" sz="700" kern="100">
                          <a:effectLst/>
                        </a:rPr>
                        <a:t>CURL</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R="12065" algn="ctr">
                        <a:lnSpc>
                          <a:spcPct val="107000"/>
                        </a:lnSpc>
                        <a:spcAft>
                          <a:spcPts val="800"/>
                        </a:spcAft>
                      </a:pPr>
                      <a:r>
                        <a:rPr lang="zh-CN" sz="700" kern="100">
                          <a:effectLst/>
                        </a:rPr>
                        <a:t>说明</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R="11430" algn="ctr">
                        <a:lnSpc>
                          <a:spcPct val="107000"/>
                        </a:lnSpc>
                        <a:spcAft>
                          <a:spcPts val="800"/>
                        </a:spcAft>
                      </a:pPr>
                      <a:r>
                        <a:rPr lang="zh-CN" sz="700" kern="100">
                          <a:effectLst/>
                        </a:rPr>
                        <a:t>示例</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635">
                        <a:lnSpc>
                          <a:spcPct val="107000"/>
                        </a:lnSpc>
                        <a:spcAft>
                          <a:spcPts val="800"/>
                        </a:spcAft>
                      </a:pPr>
                      <a:r>
                        <a:rPr lang="zh-CN" sz="700" kern="100">
                          <a:effectLst/>
                        </a:rPr>
                        <a:t>备注</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4225012602"/>
                  </a:ext>
                </a:extLst>
              </a:tr>
              <a:tr h="137371">
                <a:tc rowSpan="2">
                  <a:txBody>
                    <a:bodyPr/>
                    <a:lstStyle/>
                    <a:p>
                      <a:pPr marL="5080" algn="just">
                        <a:lnSpc>
                          <a:spcPct val="107000"/>
                        </a:lnSpc>
                        <a:spcAft>
                          <a:spcPts val="800"/>
                        </a:spcAft>
                      </a:pPr>
                      <a:r>
                        <a:rPr lang="zh-CN" sz="700" kern="100">
                          <a:effectLst/>
                        </a:rPr>
                        <a:t>模型</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nchor="ctr"/>
                </a:tc>
                <a:tc>
                  <a:txBody>
                    <a:bodyPr/>
                    <a:lstStyle/>
                    <a:p>
                      <a:pPr>
                        <a:lnSpc>
                          <a:spcPct val="107000"/>
                        </a:lnSpc>
                        <a:spcAft>
                          <a:spcPts val="800"/>
                        </a:spcAft>
                      </a:pPr>
                      <a:r>
                        <a:rPr lang="en-US" sz="1050" kern="100">
                          <a:effectLst/>
                        </a:rPr>
                        <a:t>List models</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R="1270">
                        <a:lnSpc>
                          <a:spcPct val="107000"/>
                        </a:lnSpc>
                        <a:spcAft>
                          <a:spcPts val="800"/>
                        </a:spcAft>
                      </a:pPr>
                      <a:r>
                        <a:rPr lang="zh-CN" sz="1050" kern="100">
                          <a:effectLst/>
                        </a:rPr>
                        <a:t>列出模型</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5080">
                        <a:lnSpc>
                          <a:spcPct val="107000"/>
                        </a:lnSpc>
                        <a:spcAft>
                          <a:spcPts val="800"/>
                        </a:spcAft>
                      </a:pPr>
                      <a:r>
                        <a:rPr lang="en-US" sz="1050" kern="100">
                          <a:effectLst/>
                        </a:rPr>
                        <a:t>GET</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en-US" sz="1050" kern="100">
                          <a:effectLst/>
                        </a:rPr>
                        <a:t>https://api.openai.com/v1/ models</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zh-CN" sz="1050" kern="100">
                          <a:effectLst/>
                        </a:rPr>
                        <a:t>列出当前可用的模型，并提供有关每个模型的基本信息，例如所有者和可用性。</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635" marR="481330" algn="l" defTabSz="932742" rtl="0" eaLnBrk="1" latinLnBrk="0" hangingPunct="1">
                        <a:lnSpc>
                          <a:spcPct val="107000"/>
                        </a:lnSpc>
                        <a:spcAft>
                          <a:spcPts val="0"/>
                        </a:spcAft>
                      </a:pPr>
                      <a:r>
                        <a:rPr lang="en-US" sz="800" kern="100" dirty="0">
                          <a:solidFill>
                            <a:schemeClr val="dk1"/>
                          </a:solidFill>
                          <a:effectLst/>
                          <a:latin typeface="+mn-lt"/>
                          <a:ea typeface="+mn-ea"/>
                          <a:cs typeface="+mn-cs"/>
                        </a:rPr>
                        <a:t>curl https://api.openai.com/v1/models \   -H 'Authorization: Bearer YOUR_API_KEY'</a:t>
                      </a:r>
                      <a:endParaRPr lang="zh-CN" altLang="en-US" sz="800" kern="1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3021514828"/>
                  </a:ext>
                </a:extLst>
              </a:tr>
              <a:tr h="331341">
                <a:tc vMerge="1">
                  <a:txBody>
                    <a:bodyPr/>
                    <a:lstStyle/>
                    <a:p>
                      <a:endParaRPr lang="zh-CN" altLang="en-US"/>
                    </a:p>
                  </a:txBody>
                  <a:tcPr/>
                </a:tc>
                <a:tc>
                  <a:txBody>
                    <a:bodyPr/>
                    <a:lstStyle/>
                    <a:p>
                      <a:pPr>
                        <a:lnSpc>
                          <a:spcPct val="107000"/>
                        </a:lnSpc>
                        <a:spcAft>
                          <a:spcPts val="800"/>
                        </a:spcAft>
                      </a:pPr>
                      <a:r>
                        <a:rPr lang="en-US" sz="1050" kern="100">
                          <a:effectLst/>
                        </a:rPr>
                        <a:t>Retrieve model</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R="1270">
                        <a:lnSpc>
                          <a:spcPct val="107000"/>
                        </a:lnSpc>
                        <a:spcAft>
                          <a:spcPts val="800"/>
                        </a:spcAft>
                      </a:pPr>
                      <a:r>
                        <a:rPr lang="zh-CN" sz="1050" kern="100">
                          <a:effectLst/>
                        </a:rPr>
                        <a:t>检索模型</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5080">
                        <a:lnSpc>
                          <a:spcPct val="107000"/>
                        </a:lnSpc>
                        <a:spcAft>
                          <a:spcPts val="800"/>
                        </a:spcAft>
                      </a:pPr>
                      <a:r>
                        <a:rPr lang="en-US" sz="1050" kern="100">
                          <a:effectLst/>
                        </a:rPr>
                        <a:t>GET</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en-US" sz="1050" kern="100">
                          <a:effectLst/>
                        </a:rPr>
                        <a:t>https://api.openai.com/v1/ models/{model}</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zh-CN" sz="1050" kern="100">
                          <a:effectLst/>
                        </a:rPr>
                        <a:t>检索模型实例，提供有关模型的基本信息，例如所有者和权限。</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curl https://api.openai.com/v1/models/text-davinci-</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003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-H 'Authorization: Bearer YOUR_API_KEY'</a:t>
                      </a:r>
                      <a:endParaRPr lang="zh-CN" altLang="en-US" sz="800" kern="1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667842962"/>
                  </a:ext>
                </a:extLst>
              </a:tr>
              <a:tr h="936667">
                <a:tc>
                  <a:txBody>
                    <a:bodyPr/>
                    <a:lstStyle/>
                    <a:p>
                      <a:pPr marL="5080" algn="just">
                        <a:lnSpc>
                          <a:spcPct val="107000"/>
                        </a:lnSpc>
                        <a:spcAft>
                          <a:spcPts val="800"/>
                        </a:spcAft>
                      </a:pPr>
                      <a:r>
                        <a:rPr lang="zh-CN" sz="700" kern="100">
                          <a:effectLst/>
                        </a:rPr>
                        <a:t>完成</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nchor="ctr"/>
                </a:tc>
                <a:tc>
                  <a:txBody>
                    <a:bodyPr/>
                    <a:lstStyle/>
                    <a:p>
                      <a:pPr>
                        <a:lnSpc>
                          <a:spcPct val="107000"/>
                        </a:lnSpc>
                        <a:spcAft>
                          <a:spcPts val="800"/>
                        </a:spcAft>
                      </a:pPr>
                      <a:r>
                        <a:rPr lang="en-US" sz="1050" kern="100">
                          <a:effectLst/>
                        </a:rPr>
                        <a:t>Create completion</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R="1270">
                        <a:lnSpc>
                          <a:spcPct val="107000"/>
                        </a:lnSpc>
                        <a:spcAft>
                          <a:spcPts val="800"/>
                        </a:spcAft>
                      </a:pPr>
                      <a:r>
                        <a:rPr lang="zh-CN" sz="1050" kern="100">
                          <a:effectLst/>
                        </a:rPr>
                        <a:t>创建完成</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5080">
                        <a:lnSpc>
                          <a:spcPct val="107000"/>
                        </a:lnSpc>
                        <a:spcAft>
                          <a:spcPts val="800"/>
                        </a:spcAft>
                      </a:pPr>
                      <a:r>
                        <a:rPr lang="en-US" sz="1050" kern="100">
                          <a:effectLst/>
                        </a:rPr>
                        <a:t>POST</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en-US" sz="1050" kern="100">
                          <a:effectLst/>
                        </a:rPr>
                        <a:t>https://api.openai.com/v1/ completions</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zh-CN" sz="1050" kern="100" dirty="0">
                          <a:effectLst/>
                        </a:rPr>
                        <a:t>为提供的提示和参数创建补全</a:t>
                      </a:r>
                      <a:endParaRPr lang="zh-CN" sz="1050" kern="100" dirty="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635" marR="248285" algn="l" defTabSz="932742" rtl="0" eaLnBrk="1" latinLnBrk="0" hangingPunct="1">
                        <a:lnSpc>
                          <a:spcPct val="107000"/>
                        </a:lnSpc>
                        <a:spcAft>
                          <a:spcPts val="0"/>
                        </a:spcAft>
                      </a:pPr>
                      <a:r>
                        <a:rPr lang="en-US" sz="800" kern="100" dirty="0">
                          <a:solidFill>
                            <a:schemeClr val="dk1"/>
                          </a:solidFill>
                          <a:effectLst/>
                          <a:latin typeface="+mn-lt"/>
                          <a:ea typeface="+mn-ea"/>
                          <a:cs typeface="+mn-cs"/>
                        </a:rPr>
                        <a:t>curl https://api.openai.com/v1/completions \   -H 'Content-Type: application/</a:t>
                      </a:r>
                      <a:r>
                        <a:rPr lang="en-US" sz="800" kern="100" dirty="0" err="1">
                          <a:solidFill>
                            <a:schemeClr val="dk1"/>
                          </a:solidFill>
                          <a:effectLst/>
                          <a:latin typeface="+mn-lt"/>
                          <a:ea typeface="+mn-ea"/>
                          <a:cs typeface="+mn-cs"/>
                        </a:rPr>
                        <a:t>json</a:t>
                      </a:r>
                      <a:r>
                        <a:rPr lang="en-US" sz="800" kern="100" dirty="0">
                          <a:solidFill>
                            <a:schemeClr val="dk1"/>
                          </a:solidFill>
                          <a:effectLst/>
                          <a:latin typeface="+mn-lt"/>
                          <a:ea typeface="+mn-ea"/>
                          <a:cs typeface="+mn-cs"/>
                        </a:rPr>
                        <a:t>'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-H 'Authorization: Bearer YOUR_API_KEY'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-d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"model": "text-davinci-003",</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"prompt": "Say this is a test",</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a:t>
                      </a:r>
                      <a:r>
                        <a:rPr lang="en-US" sz="800" kern="100" dirty="0" err="1">
                          <a:solidFill>
                            <a:schemeClr val="dk1"/>
                          </a:solidFill>
                          <a:effectLst/>
                          <a:latin typeface="+mn-lt"/>
                          <a:ea typeface="+mn-ea"/>
                          <a:cs typeface="+mn-cs"/>
                        </a:rPr>
                        <a:t>max_tokens</a:t>
                      </a:r>
                      <a:r>
                        <a:rPr lang="en-US" sz="800" kern="100" dirty="0">
                          <a:solidFill>
                            <a:schemeClr val="dk1"/>
                          </a:solidFill>
                          <a:effectLst/>
                          <a:latin typeface="+mn-lt"/>
                          <a:ea typeface="+mn-ea"/>
                          <a:cs typeface="+mn-cs"/>
                        </a:rPr>
                        <a:t>": 7,</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"temperature": 0</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a:t>
                      </a:r>
                      <a:endParaRPr lang="zh-CN" altLang="en-US" sz="800" kern="1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416794418"/>
                  </a:ext>
                </a:extLst>
              </a:tr>
              <a:tr h="868088">
                <a:tc>
                  <a:txBody>
                    <a:bodyPr/>
                    <a:lstStyle/>
                    <a:p>
                      <a:pPr marL="5080" algn="just">
                        <a:lnSpc>
                          <a:spcPct val="107000"/>
                        </a:lnSpc>
                        <a:spcAft>
                          <a:spcPts val="800"/>
                        </a:spcAft>
                      </a:pPr>
                      <a:r>
                        <a:rPr lang="zh-CN" sz="700" kern="100">
                          <a:effectLst/>
                        </a:rPr>
                        <a:t>编辑</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nchor="ctr"/>
                </a:tc>
                <a:tc>
                  <a:txBody>
                    <a:bodyPr/>
                    <a:lstStyle/>
                    <a:p>
                      <a:pPr>
                        <a:lnSpc>
                          <a:spcPct val="107000"/>
                        </a:lnSpc>
                        <a:spcAft>
                          <a:spcPts val="800"/>
                        </a:spcAft>
                      </a:pPr>
                      <a:r>
                        <a:rPr lang="en-US" sz="1050" kern="100">
                          <a:effectLst/>
                        </a:rPr>
                        <a:t>Create edit</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R="1270">
                        <a:lnSpc>
                          <a:spcPct val="107000"/>
                        </a:lnSpc>
                        <a:spcAft>
                          <a:spcPts val="800"/>
                        </a:spcAft>
                      </a:pPr>
                      <a:r>
                        <a:rPr lang="zh-CN" sz="1050" kern="100">
                          <a:effectLst/>
                        </a:rPr>
                        <a:t>创建编辑</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5080">
                        <a:lnSpc>
                          <a:spcPct val="107000"/>
                        </a:lnSpc>
                        <a:spcAft>
                          <a:spcPts val="800"/>
                        </a:spcAft>
                      </a:pPr>
                      <a:r>
                        <a:rPr lang="en-US" sz="1050" kern="100">
                          <a:effectLst/>
                        </a:rPr>
                        <a:t>POST</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en-US" sz="1050" kern="100">
                          <a:effectLst/>
                        </a:rPr>
                        <a:t>https://api.openai.com/v1/ edits</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zh-CN" sz="1050" kern="100">
                          <a:effectLst/>
                        </a:rPr>
                        <a:t>为提供的输入、指令和参数创建新的编辑</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635" marR="601345" algn="l" defTabSz="932742" rtl="0" eaLnBrk="1" latinLnBrk="0" hangingPunct="1">
                        <a:lnSpc>
                          <a:spcPct val="108000"/>
                        </a:lnSpc>
                        <a:spcAft>
                          <a:spcPts val="0"/>
                        </a:spcAft>
                      </a:pPr>
                      <a:r>
                        <a:rPr lang="en-US" sz="800" kern="100" dirty="0">
                          <a:solidFill>
                            <a:schemeClr val="dk1"/>
                          </a:solidFill>
                          <a:effectLst/>
                          <a:latin typeface="+mn-lt"/>
                          <a:ea typeface="+mn-ea"/>
                          <a:cs typeface="+mn-cs"/>
                        </a:rPr>
                        <a:t>curl https://api.openai.com/v1/edits \   -H 'Content-Type: application/</a:t>
                      </a:r>
                      <a:r>
                        <a:rPr lang="en-US" sz="800" kern="100" dirty="0" err="1">
                          <a:solidFill>
                            <a:schemeClr val="dk1"/>
                          </a:solidFill>
                          <a:effectLst/>
                          <a:latin typeface="+mn-lt"/>
                          <a:ea typeface="+mn-ea"/>
                          <a:cs typeface="+mn-cs"/>
                        </a:rPr>
                        <a:t>json</a:t>
                      </a:r>
                      <a:r>
                        <a:rPr lang="en-US" sz="800" kern="100" dirty="0">
                          <a:solidFill>
                            <a:schemeClr val="dk1"/>
                          </a:solidFill>
                          <a:effectLst/>
                          <a:latin typeface="+mn-lt"/>
                          <a:ea typeface="+mn-ea"/>
                          <a:cs typeface="+mn-cs"/>
                        </a:rPr>
                        <a:t>'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-H 'Authorization: Bearer YOUR_API_KEY'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-d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"model": "text-davinci-edit-001",</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"input": "What day of the </a:t>
                      </a:r>
                      <a:r>
                        <a:rPr lang="en-US" sz="800" kern="100" dirty="0" err="1">
                          <a:solidFill>
                            <a:schemeClr val="dk1"/>
                          </a:solidFill>
                          <a:effectLst/>
                          <a:latin typeface="+mn-lt"/>
                          <a:ea typeface="+mn-ea"/>
                          <a:cs typeface="+mn-cs"/>
                        </a:rPr>
                        <a:t>wek</a:t>
                      </a:r>
                      <a:r>
                        <a:rPr lang="en-US" sz="800" kern="100" dirty="0">
                          <a:solidFill>
                            <a:schemeClr val="dk1"/>
                          </a:solidFill>
                          <a:effectLst/>
                          <a:latin typeface="+mn-lt"/>
                          <a:ea typeface="+mn-ea"/>
                          <a:cs typeface="+mn-cs"/>
                        </a:rPr>
                        <a:t> is it?",</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"instruction": "Fix the spelling mistakes"</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a:t>
                      </a:r>
                      <a:endParaRPr lang="zh-CN" altLang="en-US" sz="800" kern="1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1430587769"/>
                  </a:ext>
                </a:extLst>
              </a:tr>
              <a:tr h="991110">
                <a:tc rowSpan="3">
                  <a:txBody>
                    <a:bodyPr/>
                    <a:lstStyle/>
                    <a:p>
                      <a:pPr marL="5080" algn="just">
                        <a:lnSpc>
                          <a:spcPct val="107000"/>
                        </a:lnSpc>
                        <a:spcAft>
                          <a:spcPts val="800"/>
                        </a:spcAft>
                      </a:pPr>
                      <a:r>
                        <a:rPr lang="zh-CN" sz="700" kern="100">
                          <a:effectLst/>
                        </a:rPr>
                        <a:t>图像</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nchor="ctr"/>
                </a:tc>
                <a:tc>
                  <a:txBody>
                    <a:bodyPr/>
                    <a:lstStyle/>
                    <a:p>
                      <a:pPr>
                        <a:lnSpc>
                          <a:spcPct val="107000"/>
                        </a:lnSpc>
                        <a:spcAft>
                          <a:spcPts val="800"/>
                        </a:spcAft>
                      </a:pPr>
                      <a:r>
                        <a:rPr lang="en-US" sz="1050" kern="100">
                          <a:effectLst/>
                        </a:rPr>
                        <a:t>Create image</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R="1270">
                        <a:lnSpc>
                          <a:spcPct val="107000"/>
                        </a:lnSpc>
                        <a:spcAft>
                          <a:spcPts val="800"/>
                        </a:spcAft>
                      </a:pPr>
                      <a:r>
                        <a:rPr lang="zh-CN" sz="1050" kern="100">
                          <a:effectLst/>
                        </a:rPr>
                        <a:t>创建映像</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5080">
                        <a:lnSpc>
                          <a:spcPct val="107000"/>
                        </a:lnSpc>
                        <a:spcAft>
                          <a:spcPts val="800"/>
                        </a:spcAft>
                      </a:pPr>
                      <a:r>
                        <a:rPr lang="en-US" sz="1050" kern="100">
                          <a:effectLst/>
                        </a:rPr>
                        <a:t>POST</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en-US" sz="1050" kern="100">
                          <a:effectLst/>
                        </a:rPr>
                        <a:t>https://api.openai.com/v1/ images/generations</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zh-CN" sz="1050" kern="100" dirty="0">
                          <a:effectLst/>
                        </a:rPr>
                        <a:t>创建给定提示的图像。</a:t>
                      </a:r>
                      <a:endParaRPr lang="zh-CN" sz="1050" kern="100" dirty="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curl https://api.openai.com/v1/images/generations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-H 'Content-Type: application/</a:t>
                      </a:r>
                      <a:r>
                        <a:rPr lang="en-US" sz="800" kern="100" dirty="0" err="1">
                          <a:solidFill>
                            <a:schemeClr val="dk1"/>
                          </a:solidFill>
                          <a:effectLst/>
                          <a:latin typeface="+mn-lt"/>
                          <a:ea typeface="+mn-ea"/>
                          <a:cs typeface="+mn-cs"/>
                        </a:rPr>
                        <a:t>json</a:t>
                      </a:r>
                      <a:r>
                        <a:rPr lang="en-US" sz="800" kern="100" dirty="0">
                          <a:solidFill>
                            <a:schemeClr val="dk1"/>
                          </a:solidFill>
                          <a:effectLst/>
                          <a:latin typeface="+mn-lt"/>
                          <a:ea typeface="+mn-ea"/>
                          <a:cs typeface="+mn-cs"/>
                        </a:rPr>
                        <a:t>'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-H 'Authorization: Bearer YOUR_API_KEY'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-d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"prompt": "A cute baby sea otter",</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"n": 2,</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"size": "1024x1024"</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a:t>
                      </a:r>
                      <a:endParaRPr lang="zh-CN" altLang="en-US" sz="800" kern="1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2510267528"/>
                  </a:ext>
                </a:extLst>
              </a:tr>
              <a:tr h="859778">
                <a:tc vMerge="1">
                  <a:txBody>
                    <a:bodyPr/>
                    <a:lstStyle/>
                    <a:p>
                      <a:endParaRPr lang="zh-CN" altLang="en-US"/>
                    </a:p>
                  </a:txBody>
                  <a:tcPr/>
                </a:tc>
                <a:tc>
                  <a:txBody>
                    <a:bodyPr/>
                    <a:lstStyle/>
                    <a:p>
                      <a:pPr>
                        <a:lnSpc>
                          <a:spcPct val="107000"/>
                        </a:lnSpc>
                        <a:spcAft>
                          <a:spcPts val="800"/>
                        </a:spcAft>
                      </a:pPr>
                      <a:r>
                        <a:rPr lang="en-US" sz="1050" kern="100">
                          <a:effectLst/>
                        </a:rPr>
                        <a:t>Create image edit</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zh-CN" sz="1050" kern="100">
                          <a:effectLst/>
                        </a:rPr>
                        <a:t>创建图像编辑</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5080">
                        <a:lnSpc>
                          <a:spcPct val="107000"/>
                        </a:lnSpc>
                        <a:spcAft>
                          <a:spcPts val="800"/>
                        </a:spcAft>
                      </a:pPr>
                      <a:r>
                        <a:rPr lang="en-US" sz="1050" kern="100">
                          <a:effectLst/>
                        </a:rPr>
                        <a:t>POST</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en-US" sz="1050" kern="100">
                          <a:effectLst/>
                        </a:rPr>
                        <a:t>https://api.openai.com/v1/ images/edits</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zh-CN" sz="1050" kern="100">
                          <a:effectLst/>
                        </a:rPr>
                        <a:t>在给定原始图像和提示的情况下创建编辑或扩展的图像。</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curl https://api.openai.com/v1/images/edits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-H 'Authorization: Bearer YOUR_API_KEY'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-F image='@otter.png'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-F mask='@mask.png' \</a:t>
                      </a:r>
                      <a:endParaRPr lang="zh-CN" altLang="en-US" sz="800" kern="100" dirty="0">
                        <a:solidFill>
                          <a:schemeClr val="dk1"/>
                        </a:solidFill>
                        <a:effectLst/>
                        <a:latin typeface="+mn-lt"/>
                        <a:ea typeface="+mn-ea"/>
                        <a:cs typeface="+mn-cs"/>
                      </a:endParaRPr>
                    </a:p>
                    <a:p>
                      <a:pPr marL="635" algn="l" defTabSz="932742" rtl="0" eaLnBrk="1" latinLnBrk="0" hangingPunct="1">
                        <a:lnSpc>
                          <a:spcPct val="108000"/>
                        </a:lnSpc>
                        <a:spcAft>
                          <a:spcPts val="0"/>
                        </a:spcAft>
                      </a:pPr>
                      <a:r>
                        <a:rPr lang="en-US" sz="800" kern="100" dirty="0">
                          <a:solidFill>
                            <a:schemeClr val="dk1"/>
                          </a:solidFill>
                          <a:effectLst/>
                          <a:latin typeface="+mn-lt"/>
                          <a:ea typeface="+mn-ea"/>
                          <a:cs typeface="+mn-cs"/>
                        </a:rPr>
                        <a:t>  -F prompt="A cute baby sea otter wearing a beret"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-F n=2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-F size="1024x1024"</a:t>
                      </a:r>
                      <a:endParaRPr lang="zh-CN" altLang="en-US" sz="800" kern="1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a:effectLst/>
                        </a:rPr>
                        <a:t> </a:t>
                      </a:r>
                      <a:endParaRPr lang="zh-CN" sz="700" kern="10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1862304484"/>
                  </a:ext>
                </a:extLst>
              </a:tr>
              <a:tr h="595249">
                <a:tc vMerge="1">
                  <a:txBody>
                    <a:bodyPr/>
                    <a:lstStyle/>
                    <a:p>
                      <a:endParaRPr lang="zh-CN" altLang="en-US"/>
                    </a:p>
                  </a:txBody>
                  <a:tcPr/>
                </a:tc>
                <a:tc>
                  <a:txBody>
                    <a:bodyPr/>
                    <a:lstStyle/>
                    <a:p>
                      <a:pPr>
                        <a:lnSpc>
                          <a:spcPct val="107000"/>
                        </a:lnSpc>
                        <a:spcAft>
                          <a:spcPts val="800"/>
                        </a:spcAft>
                      </a:pPr>
                      <a:r>
                        <a:rPr lang="en-US" sz="1050" kern="100">
                          <a:effectLst/>
                        </a:rPr>
                        <a:t>Create image variation</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zh-CN" sz="1050" kern="100">
                          <a:effectLst/>
                        </a:rPr>
                        <a:t>创建图像变体</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5080">
                        <a:lnSpc>
                          <a:spcPct val="107000"/>
                        </a:lnSpc>
                        <a:spcAft>
                          <a:spcPts val="800"/>
                        </a:spcAft>
                      </a:pPr>
                      <a:r>
                        <a:rPr lang="en-US" sz="1050" kern="100">
                          <a:effectLst/>
                        </a:rPr>
                        <a:t>POST</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en-US" sz="1050" kern="100">
                          <a:effectLst/>
                        </a:rPr>
                        <a:t>https://api.openai.com/v1/ images/variations</a:t>
                      </a:r>
                      <a:endParaRPr lang="zh-CN" sz="1050" kern="10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a:lnSpc>
                          <a:spcPct val="107000"/>
                        </a:lnSpc>
                        <a:spcAft>
                          <a:spcPts val="800"/>
                        </a:spcAft>
                      </a:pPr>
                      <a:r>
                        <a:rPr lang="zh-CN" sz="1050" kern="100" dirty="0">
                          <a:effectLst/>
                        </a:rPr>
                        <a:t>创建给定图像的变体。</a:t>
                      </a:r>
                      <a:endParaRPr lang="zh-CN" sz="1050" kern="100" dirty="0">
                        <a:solidFill>
                          <a:srgbClr val="000000"/>
                        </a:solidFill>
                        <a:effectLst/>
                        <a:latin typeface="Calibri" panose="020F0502020204030204" pitchFamily="34" charset="0"/>
                        <a:ea typeface="Calibri" panose="020F0502020204030204" pitchFamily="34" charset="0"/>
                      </a:endParaRPr>
                    </a:p>
                  </a:txBody>
                  <a:tcPr marL="2549" marR="0" marT="1809" marB="0"/>
                </a:tc>
                <a:tc>
                  <a:txBody>
                    <a:bodyPr/>
                    <a:lstStyle/>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curl https://api.openai.com/v1/images/variations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-H 'Authorization: Bearer YOUR_API_KEY'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-F image='@otter.png'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-F n=2 \</a:t>
                      </a:r>
                      <a:endParaRPr lang="zh-CN" altLang="en-US" sz="800" kern="100" dirty="0">
                        <a:solidFill>
                          <a:schemeClr val="dk1"/>
                        </a:solidFill>
                        <a:effectLst/>
                        <a:latin typeface="+mn-lt"/>
                        <a:ea typeface="+mn-ea"/>
                        <a:cs typeface="+mn-cs"/>
                      </a:endParaRPr>
                    </a:p>
                    <a:p>
                      <a:pPr marL="635" algn="l" defTabSz="932742" rtl="0" eaLnBrk="1" latinLnBrk="0" hangingPunct="1">
                        <a:lnSpc>
                          <a:spcPct val="107000"/>
                        </a:lnSpc>
                        <a:spcAft>
                          <a:spcPts val="0"/>
                        </a:spcAft>
                      </a:pPr>
                      <a:r>
                        <a:rPr lang="en-US" sz="800" kern="100" dirty="0">
                          <a:solidFill>
                            <a:schemeClr val="dk1"/>
                          </a:solidFill>
                          <a:effectLst/>
                          <a:latin typeface="+mn-lt"/>
                          <a:ea typeface="+mn-ea"/>
                          <a:cs typeface="+mn-cs"/>
                        </a:rPr>
                        <a:t>  -F size="1024x1024"</a:t>
                      </a:r>
                      <a:endParaRPr lang="zh-CN" altLang="en-US" sz="800" kern="100" dirty="0">
                        <a:solidFill>
                          <a:schemeClr val="dk1"/>
                        </a:solidFill>
                        <a:effectLst/>
                        <a:latin typeface="+mn-lt"/>
                        <a:ea typeface="+mn-ea"/>
                        <a:cs typeface="+mn-cs"/>
                      </a:endParaRPr>
                    </a:p>
                  </a:txBody>
                  <a:tcPr marL="2549" marR="0" marT="1809" marB="0"/>
                </a:tc>
                <a:tc>
                  <a:txBody>
                    <a:bodyPr/>
                    <a:lstStyle/>
                    <a:p>
                      <a:pPr>
                        <a:lnSpc>
                          <a:spcPct val="107000"/>
                        </a:lnSpc>
                        <a:spcAft>
                          <a:spcPts val="800"/>
                        </a:spcAft>
                      </a:pPr>
                      <a:r>
                        <a:rPr lang="en-US" sz="700" kern="100" dirty="0">
                          <a:effectLst/>
                        </a:rPr>
                        <a:t> </a:t>
                      </a:r>
                      <a:endParaRPr lang="zh-CN" sz="700" kern="100" dirty="0">
                        <a:solidFill>
                          <a:srgbClr val="000000"/>
                        </a:solidFill>
                        <a:effectLst/>
                        <a:latin typeface="Calibri" panose="020F0502020204030204" pitchFamily="34" charset="0"/>
                        <a:ea typeface="Calibri" panose="020F0502020204030204" pitchFamily="34" charset="0"/>
                      </a:endParaRPr>
                    </a:p>
                  </a:txBody>
                  <a:tcPr marL="2549" marR="0" marT="1809" marB="0"/>
                </a:tc>
                <a:extLst>
                  <a:ext uri="{0D108BD9-81ED-4DB2-BD59-A6C34878D82A}">
                    <a16:rowId xmlns:a16="http://schemas.microsoft.com/office/drawing/2014/main" val="3129815845"/>
                  </a:ext>
                </a:extLst>
              </a:tr>
            </a:tbl>
          </a:graphicData>
        </a:graphic>
      </p:graphicFrame>
    </p:spTree>
    <p:extLst>
      <p:ext uri="{BB962C8B-B14F-4D97-AF65-F5344CB8AC3E}">
        <p14:creationId xmlns:p14="http://schemas.microsoft.com/office/powerpoint/2010/main" val="4601913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7E9EC6-3F33-78F7-95B4-7BE8511920E2}"/>
              </a:ext>
            </a:extLst>
          </p:cNvPr>
          <p:cNvSpPr>
            <a:spLocks noGrp="1"/>
          </p:cNvSpPr>
          <p:nvPr>
            <p:ph type="body" sz="quarter" idx="12"/>
          </p:nvPr>
        </p:nvSpPr>
        <p:spPr/>
        <p:txBody>
          <a:bodyPr/>
          <a:lstStyle/>
          <a:p>
            <a:endParaRPr lang="zh-CN" altLang="en-US"/>
          </a:p>
        </p:txBody>
      </p:sp>
      <p:sp>
        <p:nvSpPr>
          <p:cNvPr id="3" name="Text Placeholder 2">
            <a:extLst>
              <a:ext uri="{FF2B5EF4-FFF2-40B4-BE49-F238E27FC236}">
                <a16:creationId xmlns:a16="http://schemas.microsoft.com/office/drawing/2014/main" id="{30371F37-8D00-EEAE-A40C-2803F197012B}"/>
              </a:ext>
            </a:extLst>
          </p:cNvPr>
          <p:cNvSpPr>
            <a:spLocks noGrp="1"/>
          </p:cNvSpPr>
          <p:nvPr>
            <p:ph type="body" sz="quarter" idx="13"/>
          </p:nvPr>
        </p:nvSpPr>
        <p:spPr/>
        <p:txBody>
          <a:bodyPr/>
          <a:lstStyle/>
          <a:p>
            <a:endParaRPr lang="zh-CN" altLang="en-US"/>
          </a:p>
        </p:txBody>
      </p:sp>
      <p:sp>
        <p:nvSpPr>
          <p:cNvPr id="4" name="Text Placeholder 3">
            <a:extLst>
              <a:ext uri="{FF2B5EF4-FFF2-40B4-BE49-F238E27FC236}">
                <a16:creationId xmlns:a16="http://schemas.microsoft.com/office/drawing/2014/main" id="{67221CC3-03C0-EE72-4F44-B596B2814E1E}"/>
              </a:ext>
            </a:extLst>
          </p:cNvPr>
          <p:cNvSpPr>
            <a:spLocks noGrp="1"/>
          </p:cNvSpPr>
          <p:nvPr>
            <p:ph type="body" sz="quarter" idx="14"/>
          </p:nvPr>
        </p:nvSpPr>
        <p:spPr/>
        <p:txBody>
          <a:bodyPr/>
          <a:lstStyle/>
          <a:p>
            <a:endParaRPr lang="zh-CN" altLang="en-US"/>
          </a:p>
        </p:txBody>
      </p:sp>
      <p:sp>
        <p:nvSpPr>
          <p:cNvPr id="5" name="Title 4">
            <a:extLst>
              <a:ext uri="{FF2B5EF4-FFF2-40B4-BE49-F238E27FC236}">
                <a16:creationId xmlns:a16="http://schemas.microsoft.com/office/drawing/2014/main" id="{F263ABBF-143C-4E03-C236-9DF8933EF1F6}"/>
              </a:ext>
            </a:extLst>
          </p:cNvPr>
          <p:cNvSpPr>
            <a:spLocks noGrp="1"/>
          </p:cNvSpPr>
          <p:nvPr>
            <p:ph type="title"/>
          </p:nvPr>
        </p:nvSpPr>
        <p:spPr/>
        <p:txBody>
          <a:bodyPr/>
          <a:lstStyle/>
          <a:p>
            <a:endParaRPr lang="zh-CN" altLang="en-US"/>
          </a:p>
        </p:txBody>
      </p:sp>
      <p:sp>
        <p:nvSpPr>
          <p:cNvPr id="6" name="Text Placeholder 5">
            <a:extLst>
              <a:ext uri="{FF2B5EF4-FFF2-40B4-BE49-F238E27FC236}">
                <a16:creationId xmlns:a16="http://schemas.microsoft.com/office/drawing/2014/main" id="{EAD92736-11D4-3C3E-9974-B9240C51D476}"/>
              </a:ext>
            </a:extLst>
          </p:cNvPr>
          <p:cNvSpPr>
            <a:spLocks noGrp="1"/>
          </p:cNvSpPr>
          <p:nvPr>
            <p:ph type="body" sz="quarter" idx="11"/>
          </p:nvPr>
        </p:nvSpPr>
        <p:spPr/>
        <p:txBody>
          <a:bodyPr/>
          <a:lstStyle/>
          <a:p>
            <a:endParaRPr lang="zh-CN" altLang="en-US"/>
          </a:p>
        </p:txBody>
      </p:sp>
      <p:graphicFrame>
        <p:nvGraphicFramePr>
          <p:cNvPr id="7" name="Table 6">
            <a:extLst>
              <a:ext uri="{FF2B5EF4-FFF2-40B4-BE49-F238E27FC236}">
                <a16:creationId xmlns:a16="http://schemas.microsoft.com/office/drawing/2014/main" id="{93A2092B-A9AA-3A2C-0F03-EF12BFDF7CD8}"/>
              </a:ext>
            </a:extLst>
          </p:cNvPr>
          <p:cNvGraphicFramePr>
            <a:graphicFrameLocks noGrp="1"/>
          </p:cNvGraphicFramePr>
          <p:nvPr>
            <p:extLst>
              <p:ext uri="{D42A27DB-BD31-4B8C-83A1-F6EECF244321}">
                <p14:modId xmlns:p14="http://schemas.microsoft.com/office/powerpoint/2010/main" val="1314178697"/>
              </p:ext>
            </p:extLst>
          </p:nvPr>
        </p:nvGraphicFramePr>
        <p:xfrm>
          <a:off x="355417" y="982677"/>
          <a:ext cx="11477544" cy="5580923"/>
        </p:xfrm>
        <a:graphic>
          <a:graphicData uri="http://schemas.openxmlformats.org/drawingml/2006/table">
            <a:tbl>
              <a:tblPr firstRow="1" firstCol="1" bandRow="1">
                <a:tableStyleId>{5C22544A-7EE6-4342-B048-85BDC9FD1C3A}</a:tableStyleId>
              </a:tblPr>
              <a:tblGrid>
                <a:gridCol w="659075">
                  <a:extLst>
                    <a:ext uri="{9D8B030D-6E8A-4147-A177-3AD203B41FA5}">
                      <a16:colId xmlns:a16="http://schemas.microsoft.com/office/drawing/2014/main" val="1751932782"/>
                    </a:ext>
                  </a:extLst>
                </a:gridCol>
                <a:gridCol w="1090933">
                  <a:extLst>
                    <a:ext uri="{9D8B030D-6E8A-4147-A177-3AD203B41FA5}">
                      <a16:colId xmlns:a16="http://schemas.microsoft.com/office/drawing/2014/main" val="663177572"/>
                    </a:ext>
                  </a:extLst>
                </a:gridCol>
                <a:gridCol w="614723">
                  <a:extLst>
                    <a:ext uri="{9D8B030D-6E8A-4147-A177-3AD203B41FA5}">
                      <a16:colId xmlns:a16="http://schemas.microsoft.com/office/drawing/2014/main" val="1839851054"/>
                    </a:ext>
                  </a:extLst>
                </a:gridCol>
                <a:gridCol w="937452">
                  <a:extLst>
                    <a:ext uri="{9D8B030D-6E8A-4147-A177-3AD203B41FA5}">
                      <a16:colId xmlns:a16="http://schemas.microsoft.com/office/drawing/2014/main" val="1296139164"/>
                    </a:ext>
                  </a:extLst>
                </a:gridCol>
                <a:gridCol w="2440536">
                  <a:extLst>
                    <a:ext uri="{9D8B030D-6E8A-4147-A177-3AD203B41FA5}">
                      <a16:colId xmlns:a16="http://schemas.microsoft.com/office/drawing/2014/main" val="4235717495"/>
                    </a:ext>
                  </a:extLst>
                </a:gridCol>
                <a:gridCol w="2618527">
                  <a:extLst>
                    <a:ext uri="{9D8B030D-6E8A-4147-A177-3AD203B41FA5}">
                      <a16:colId xmlns:a16="http://schemas.microsoft.com/office/drawing/2014/main" val="2795245188"/>
                    </a:ext>
                  </a:extLst>
                </a:gridCol>
                <a:gridCol w="2588245">
                  <a:extLst>
                    <a:ext uri="{9D8B030D-6E8A-4147-A177-3AD203B41FA5}">
                      <a16:colId xmlns:a16="http://schemas.microsoft.com/office/drawing/2014/main" val="1113687558"/>
                    </a:ext>
                  </a:extLst>
                </a:gridCol>
                <a:gridCol w="528053">
                  <a:extLst>
                    <a:ext uri="{9D8B030D-6E8A-4147-A177-3AD203B41FA5}">
                      <a16:colId xmlns:a16="http://schemas.microsoft.com/office/drawing/2014/main" val="1518729099"/>
                    </a:ext>
                  </a:extLst>
                </a:gridCol>
              </a:tblGrid>
              <a:tr h="122905">
                <a:tc>
                  <a:txBody>
                    <a:bodyPr/>
                    <a:lstStyle/>
                    <a:p>
                      <a:pPr marL="5080" algn="just">
                        <a:lnSpc>
                          <a:spcPct val="107000"/>
                        </a:lnSpc>
                        <a:spcAft>
                          <a:spcPts val="800"/>
                        </a:spcAft>
                      </a:pPr>
                      <a:r>
                        <a:rPr lang="zh-CN" sz="800" kern="100">
                          <a:effectLst/>
                        </a:rPr>
                        <a:t>分组</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192405">
                        <a:lnSpc>
                          <a:spcPct val="107000"/>
                        </a:lnSpc>
                        <a:spcAft>
                          <a:spcPts val="800"/>
                        </a:spcAft>
                      </a:pPr>
                      <a:r>
                        <a:rPr lang="zh-CN" sz="1000" kern="100">
                          <a:effectLst/>
                        </a:rPr>
                        <a:t>名称</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2070" algn="just">
                        <a:lnSpc>
                          <a:spcPct val="107000"/>
                        </a:lnSpc>
                        <a:spcAft>
                          <a:spcPts val="800"/>
                        </a:spcAft>
                      </a:pPr>
                      <a:r>
                        <a:rPr lang="zh-CN" sz="1000" kern="100">
                          <a:effectLst/>
                        </a:rPr>
                        <a:t>中文名</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94615">
                        <a:lnSpc>
                          <a:spcPct val="107000"/>
                        </a:lnSpc>
                        <a:spcAft>
                          <a:spcPts val="800"/>
                        </a:spcAft>
                      </a:pPr>
                      <a:r>
                        <a:rPr lang="zh-CN" sz="1000" kern="100">
                          <a:effectLst/>
                        </a:rPr>
                        <a:t>模式</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R="1270" algn="ctr">
                        <a:lnSpc>
                          <a:spcPct val="107000"/>
                        </a:lnSpc>
                        <a:spcAft>
                          <a:spcPts val="800"/>
                        </a:spcAft>
                      </a:pPr>
                      <a:r>
                        <a:rPr lang="en-US" sz="1000" kern="100">
                          <a:effectLst/>
                        </a:rPr>
                        <a:t>CURL</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R="1270" algn="ctr">
                        <a:lnSpc>
                          <a:spcPct val="107000"/>
                        </a:lnSpc>
                        <a:spcAft>
                          <a:spcPts val="800"/>
                        </a:spcAft>
                      </a:pPr>
                      <a:r>
                        <a:rPr lang="zh-CN" sz="1000" kern="100">
                          <a:effectLst/>
                        </a:rPr>
                        <a:t>说明</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gn="ctr">
                        <a:lnSpc>
                          <a:spcPct val="107000"/>
                        </a:lnSpc>
                        <a:spcAft>
                          <a:spcPts val="800"/>
                        </a:spcAft>
                      </a:pPr>
                      <a:r>
                        <a:rPr lang="zh-CN" sz="800" kern="100">
                          <a:effectLst/>
                        </a:rPr>
                        <a:t>示例</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a:lnSpc>
                          <a:spcPct val="107000"/>
                        </a:lnSpc>
                        <a:spcAft>
                          <a:spcPts val="800"/>
                        </a:spcAft>
                      </a:pPr>
                      <a:r>
                        <a:rPr lang="zh-CN" sz="800" kern="100">
                          <a:effectLst/>
                        </a:rPr>
                        <a:t>备注</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3940074812"/>
                  </a:ext>
                </a:extLst>
              </a:tr>
              <a:tr h="713790">
                <a:tc>
                  <a:txBody>
                    <a:bodyPr/>
                    <a:lstStyle/>
                    <a:p>
                      <a:pPr marL="5080" algn="just">
                        <a:lnSpc>
                          <a:spcPct val="107000"/>
                        </a:lnSpc>
                        <a:spcAft>
                          <a:spcPts val="800"/>
                        </a:spcAft>
                      </a:pPr>
                      <a:r>
                        <a:rPr lang="zh-CN" sz="800" kern="100">
                          <a:effectLst/>
                        </a:rPr>
                        <a:t>嵌入</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nchor="ctr"/>
                </a:tc>
                <a:tc>
                  <a:txBody>
                    <a:bodyPr/>
                    <a:lstStyle/>
                    <a:p>
                      <a:pPr>
                        <a:lnSpc>
                          <a:spcPct val="107000"/>
                        </a:lnSpc>
                        <a:spcAft>
                          <a:spcPts val="800"/>
                        </a:spcAft>
                      </a:pPr>
                      <a:r>
                        <a:rPr lang="en-US" sz="1000" kern="100">
                          <a:effectLst/>
                        </a:rPr>
                        <a:t>Create embeddings</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创建嵌入</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080">
                        <a:lnSpc>
                          <a:spcPct val="107000"/>
                        </a:lnSpc>
                        <a:spcAft>
                          <a:spcPts val="800"/>
                        </a:spcAft>
                      </a:pPr>
                      <a:r>
                        <a:rPr lang="en-US" sz="1000" kern="100">
                          <a:effectLst/>
                        </a:rPr>
                        <a:t>POST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en-US" sz="1000" kern="100">
                          <a:effectLst/>
                        </a:rPr>
                        <a:t>https://api.openai.com/v1/ embeddings</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创建表示输入文本的嵌入向量。</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curl https://api.openai.com/v1/embeddings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-X POST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-H "Authorization: Bearer YOUR_API_KEY"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-H "Content-Type: application/</a:t>
                      </a:r>
                      <a:r>
                        <a:rPr lang="en-US" sz="800" kern="100" dirty="0" err="1">
                          <a:solidFill>
                            <a:schemeClr val="dk1"/>
                          </a:solidFill>
                          <a:effectLst/>
                          <a:latin typeface="+mn-lt"/>
                          <a:ea typeface="+mn-ea"/>
                          <a:cs typeface="+mn-cs"/>
                        </a:rPr>
                        <a:t>json</a:t>
                      </a:r>
                      <a:r>
                        <a:rPr lang="en-US" sz="800" kern="100" dirty="0">
                          <a:solidFill>
                            <a:schemeClr val="dk1"/>
                          </a:solidFill>
                          <a:effectLst/>
                          <a:latin typeface="+mn-lt"/>
                          <a:ea typeface="+mn-ea"/>
                          <a:cs typeface="+mn-cs"/>
                        </a:rPr>
                        <a:t>"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-d '{"input": "The food was delicious and the waiter...",</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"model": "text-embedding-ada-002"}'</a:t>
                      </a:r>
                      <a:endParaRPr lang="zh-CN" altLang="en-US" sz="800" kern="100" dirty="0">
                        <a:solidFill>
                          <a:schemeClr val="dk1"/>
                        </a:solidFill>
                        <a:effectLst/>
                        <a:latin typeface="+mn-lt"/>
                        <a:ea typeface="+mn-ea"/>
                        <a:cs typeface="+mn-cs"/>
                      </a:endParaRPr>
                    </a:p>
                  </a:txBody>
                  <a:tcPr marL="2661" marR="1459" marT="1889" marB="0"/>
                </a:tc>
                <a:tc>
                  <a:txBody>
                    <a:bodyPr/>
                    <a:lstStyle/>
                    <a:p>
                      <a:pPr>
                        <a:lnSpc>
                          <a:spcPct val="107000"/>
                        </a:lnSpc>
                        <a:spcAft>
                          <a:spcPts val="800"/>
                        </a:spcAft>
                      </a:pPr>
                      <a:r>
                        <a:rPr lang="en-US" sz="800" kern="100">
                          <a:effectLst/>
                        </a:rPr>
                        <a:t> </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34831761"/>
                  </a:ext>
                </a:extLst>
              </a:tr>
              <a:tr h="239330">
                <a:tc rowSpan="5">
                  <a:txBody>
                    <a:bodyPr/>
                    <a:lstStyle/>
                    <a:p>
                      <a:pPr marL="5080" algn="just">
                        <a:lnSpc>
                          <a:spcPct val="107000"/>
                        </a:lnSpc>
                        <a:spcAft>
                          <a:spcPts val="800"/>
                        </a:spcAft>
                      </a:pPr>
                      <a:r>
                        <a:rPr lang="zh-CN" sz="800" kern="100">
                          <a:effectLst/>
                        </a:rPr>
                        <a:t>文件</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nchor="ctr"/>
                </a:tc>
                <a:tc>
                  <a:txBody>
                    <a:bodyPr/>
                    <a:lstStyle/>
                    <a:p>
                      <a:pPr>
                        <a:lnSpc>
                          <a:spcPct val="107000"/>
                        </a:lnSpc>
                        <a:spcAft>
                          <a:spcPts val="800"/>
                        </a:spcAft>
                      </a:pPr>
                      <a:r>
                        <a:rPr lang="en-US" sz="1000" kern="100">
                          <a:effectLst/>
                        </a:rPr>
                        <a:t>List files</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列出文件</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080">
                        <a:lnSpc>
                          <a:spcPct val="107000"/>
                        </a:lnSpc>
                        <a:spcAft>
                          <a:spcPts val="800"/>
                        </a:spcAft>
                      </a:pPr>
                      <a:r>
                        <a:rPr lang="en-US" sz="1000" kern="100">
                          <a:effectLst/>
                        </a:rPr>
                        <a:t>GET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en-US" sz="1000" kern="100">
                          <a:effectLst/>
                        </a:rPr>
                        <a:t>https://api.openai.com/v1/ files</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返回属于用户组织的文件列表。</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marR="476250" algn="l" defTabSz="932742" rtl="0" eaLnBrk="1" latinLnBrk="0" hangingPunct="1">
                        <a:lnSpc>
                          <a:spcPct val="100000"/>
                        </a:lnSpc>
                        <a:spcAft>
                          <a:spcPts val="0"/>
                        </a:spcAft>
                      </a:pPr>
                      <a:r>
                        <a:rPr lang="en-US" sz="800" kern="100" dirty="0">
                          <a:solidFill>
                            <a:schemeClr val="dk1"/>
                          </a:solidFill>
                          <a:effectLst/>
                          <a:latin typeface="+mn-lt"/>
                          <a:ea typeface="+mn-ea"/>
                          <a:cs typeface="+mn-cs"/>
                        </a:rPr>
                        <a:t>curl https://api.openai.com/v1/files \   -H 'Authorization: Bearer YOUR_API_KEY'</a:t>
                      </a:r>
                      <a:endParaRPr lang="zh-CN" altLang="en-US" sz="800" kern="100" dirty="0">
                        <a:solidFill>
                          <a:schemeClr val="dk1"/>
                        </a:solidFill>
                        <a:effectLst/>
                        <a:latin typeface="+mn-lt"/>
                        <a:ea typeface="+mn-ea"/>
                        <a:cs typeface="+mn-cs"/>
                      </a:endParaRPr>
                    </a:p>
                  </a:txBody>
                  <a:tcPr marL="2661" marR="1459" marT="1889" marB="0"/>
                </a:tc>
                <a:tc>
                  <a:txBody>
                    <a:bodyPr/>
                    <a:lstStyle/>
                    <a:p>
                      <a:pPr>
                        <a:lnSpc>
                          <a:spcPct val="107000"/>
                        </a:lnSpc>
                        <a:spcAft>
                          <a:spcPts val="800"/>
                        </a:spcAft>
                      </a:pPr>
                      <a:r>
                        <a:rPr lang="en-US" sz="800" kern="100">
                          <a:effectLst/>
                        </a:rPr>
                        <a:t> </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2974243176"/>
                  </a:ext>
                </a:extLst>
              </a:tr>
              <a:tr h="476560">
                <a:tc vMerge="1">
                  <a:txBody>
                    <a:bodyPr/>
                    <a:lstStyle/>
                    <a:p>
                      <a:endParaRPr lang="zh-CN" altLang="en-US"/>
                    </a:p>
                  </a:txBody>
                  <a:tcPr/>
                </a:tc>
                <a:tc>
                  <a:txBody>
                    <a:bodyPr/>
                    <a:lstStyle/>
                    <a:p>
                      <a:pPr>
                        <a:lnSpc>
                          <a:spcPct val="107000"/>
                        </a:lnSpc>
                        <a:spcAft>
                          <a:spcPts val="800"/>
                        </a:spcAft>
                      </a:pPr>
                      <a:r>
                        <a:rPr lang="en-US" sz="1000" kern="100">
                          <a:effectLst/>
                        </a:rPr>
                        <a:t>Upload file</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上传文件</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080">
                        <a:lnSpc>
                          <a:spcPct val="107000"/>
                        </a:lnSpc>
                        <a:spcAft>
                          <a:spcPts val="800"/>
                        </a:spcAft>
                      </a:pPr>
                      <a:r>
                        <a:rPr lang="en-US" sz="1000" kern="100">
                          <a:effectLst/>
                        </a:rPr>
                        <a:t>POST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en-US" sz="1000" kern="100">
                          <a:effectLst/>
                        </a:rPr>
                        <a:t>https://api.openai.com/v1/ files</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10"/>
                        </a:spcAft>
                      </a:pPr>
                      <a:r>
                        <a:rPr lang="zh-CN" sz="1000" kern="100">
                          <a:effectLst/>
                        </a:rPr>
                        <a:t>上传包含要跨各种端点</a:t>
                      </a:r>
                      <a:r>
                        <a:rPr lang="en-US" sz="1000" kern="100">
                          <a:effectLst/>
                        </a:rPr>
                        <a:t>/</a:t>
                      </a:r>
                      <a:r>
                        <a:rPr lang="zh-CN" sz="1000" kern="100">
                          <a:effectLst/>
                        </a:rPr>
                        <a:t>功能使用的文档的文件。目前，一个组织上传的所有文件的大小最大为</a:t>
                      </a:r>
                      <a:r>
                        <a:rPr lang="en-US" sz="1000" kern="100">
                          <a:effectLst/>
                        </a:rPr>
                        <a:t> 1 GB</a:t>
                      </a:r>
                      <a:r>
                        <a:rPr lang="zh-CN" sz="1000" kern="100">
                          <a:effectLst/>
                        </a:rPr>
                        <a:t>。</a:t>
                      </a:r>
                    </a:p>
                    <a:p>
                      <a:pPr>
                        <a:lnSpc>
                          <a:spcPct val="107000"/>
                        </a:lnSpc>
                        <a:spcAft>
                          <a:spcPts val="800"/>
                        </a:spcAft>
                      </a:pPr>
                      <a:r>
                        <a:rPr lang="zh-CN" sz="1000" kern="100">
                          <a:effectLst/>
                        </a:rPr>
                        <a:t>如果您需要增加存储限制，请联系我们。</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curl https://api.openai.com/v1/files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-H "Authorization: Bearer YOUR_API_KEY"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-F purpose="fine-tune"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-F file='@</a:t>
                      </a:r>
                      <a:r>
                        <a:rPr lang="en-US" sz="800" kern="100" dirty="0" err="1">
                          <a:solidFill>
                            <a:schemeClr val="dk1"/>
                          </a:solidFill>
                          <a:effectLst/>
                          <a:latin typeface="+mn-lt"/>
                          <a:ea typeface="+mn-ea"/>
                          <a:cs typeface="+mn-cs"/>
                        </a:rPr>
                        <a:t>mydata.jsonl</a:t>
                      </a:r>
                      <a:r>
                        <a:rPr lang="en-US" sz="800" kern="100" dirty="0">
                          <a:solidFill>
                            <a:schemeClr val="dk1"/>
                          </a:solidFill>
                          <a:effectLst/>
                          <a:latin typeface="+mn-lt"/>
                          <a:ea typeface="+mn-ea"/>
                          <a:cs typeface="+mn-cs"/>
                        </a:rPr>
                        <a:t>'</a:t>
                      </a:r>
                      <a:endParaRPr lang="zh-CN" altLang="en-US" sz="800" kern="100" dirty="0">
                        <a:solidFill>
                          <a:schemeClr val="dk1"/>
                        </a:solidFill>
                        <a:effectLst/>
                        <a:latin typeface="+mn-lt"/>
                        <a:ea typeface="+mn-ea"/>
                        <a:cs typeface="+mn-cs"/>
                      </a:endParaRPr>
                    </a:p>
                  </a:txBody>
                  <a:tcPr marL="2661" marR="1459" marT="1889" marB="0"/>
                </a:tc>
                <a:tc>
                  <a:txBody>
                    <a:bodyPr/>
                    <a:lstStyle/>
                    <a:p>
                      <a:pPr>
                        <a:lnSpc>
                          <a:spcPct val="107000"/>
                        </a:lnSpc>
                        <a:spcAft>
                          <a:spcPts val="800"/>
                        </a:spcAft>
                      </a:pPr>
                      <a:r>
                        <a:rPr lang="en-US" sz="800" kern="100">
                          <a:effectLst/>
                        </a:rPr>
                        <a:t> </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430699019"/>
                  </a:ext>
                </a:extLst>
              </a:tr>
              <a:tr h="595175">
                <a:tc vMerge="1">
                  <a:txBody>
                    <a:bodyPr/>
                    <a:lstStyle/>
                    <a:p>
                      <a:endParaRPr lang="zh-CN" altLang="en-US"/>
                    </a:p>
                  </a:txBody>
                  <a:tcPr/>
                </a:tc>
                <a:tc>
                  <a:txBody>
                    <a:bodyPr/>
                    <a:lstStyle/>
                    <a:p>
                      <a:pPr>
                        <a:lnSpc>
                          <a:spcPct val="107000"/>
                        </a:lnSpc>
                        <a:spcAft>
                          <a:spcPts val="800"/>
                        </a:spcAft>
                      </a:pPr>
                      <a:r>
                        <a:rPr lang="en-US" sz="1000" kern="100">
                          <a:effectLst/>
                        </a:rPr>
                        <a:t>Delete file</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删除文件</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080">
                        <a:lnSpc>
                          <a:spcPct val="107000"/>
                        </a:lnSpc>
                        <a:spcAft>
                          <a:spcPts val="800"/>
                        </a:spcAft>
                      </a:pPr>
                      <a:r>
                        <a:rPr lang="en-US" sz="1000" kern="100">
                          <a:effectLst/>
                        </a:rPr>
                        <a:t>DELETE</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gn="just">
                        <a:lnSpc>
                          <a:spcPct val="107000"/>
                        </a:lnSpc>
                        <a:spcAft>
                          <a:spcPts val="800"/>
                        </a:spcAft>
                      </a:pPr>
                      <a:r>
                        <a:rPr lang="en-US" sz="1000" kern="100" dirty="0">
                          <a:effectLst/>
                        </a:rPr>
                        <a:t>https://api.openai.com/v1/</a:t>
                      </a:r>
                      <a:endParaRPr lang="zh-CN" sz="1000" kern="100" dirty="0">
                        <a:effectLst/>
                      </a:endParaRPr>
                    </a:p>
                    <a:p>
                      <a:pPr>
                        <a:lnSpc>
                          <a:spcPct val="107000"/>
                        </a:lnSpc>
                        <a:spcAft>
                          <a:spcPts val="800"/>
                        </a:spcAft>
                      </a:pPr>
                      <a:r>
                        <a:rPr lang="en-US" sz="1000" kern="100" dirty="0">
                          <a:effectLst/>
                        </a:rPr>
                        <a:t>files/{</a:t>
                      </a:r>
                      <a:r>
                        <a:rPr lang="en-US" sz="1000" kern="100" dirty="0" err="1">
                          <a:effectLst/>
                        </a:rPr>
                        <a:t>file_id</a:t>
                      </a:r>
                      <a:r>
                        <a:rPr lang="en-US" sz="1000" kern="100" dirty="0">
                          <a:effectLst/>
                        </a:rPr>
                        <a:t>}</a:t>
                      </a:r>
                      <a:endParaRPr lang="zh-CN" sz="1000" kern="100" dirty="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dirty="0">
                          <a:effectLst/>
                        </a:rPr>
                        <a:t>删除文件。</a:t>
                      </a:r>
                      <a:endParaRPr lang="zh-CN" sz="1000" kern="100" dirty="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curl https://api.openai.com/v1/files/fileXjGxS3KTG0uNmNOK362iJua3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-X DELETE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-H 'Authorization: Bearer YOUR_API_KEY'</a:t>
                      </a:r>
                      <a:endParaRPr lang="zh-CN" altLang="en-US" sz="800" kern="100" dirty="0">
                        <a:solidFill>
                          <a:schemeClr val="dk1"/>
                        </a:solidFill>
                        <a:effectLst/>
                        <a:latin typeface="+mn-lt"/>
                        <a:ea typeface="+mn-ea"/>
                        <a:cs typeface="+mn-cs"/>
                      </a:endParaRPr>
                    </a:p>
                  </a:txBody>
                  <a:tcPr marL="2661" marR="1459" marT="1889" marB="0"/>
                </a:tc>
                <a:tc>
                  <a:txBody>
                    <a:bodyPr/>
                    <a:lstStyle/>
                    <a:p>
                      <a:pPr>
                        <a:lnSpc>
                          <a:spcPct val="107000"/>
                        </a:lnSpc>
                        <a:spcAft>
                          <a:spcPts val="800"/>
                        </a:spcAft>
                      </a:pPr>
                      <a:r>
                        <a:rPr lang="en-US" sz="800" kern="100">
                          <a:effectLst/>
                        </a:rPr>
                        <a:t> </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102823490"/>
                  </a:ext>
                </a:extLst>
              </a:tr>
              <a:tr h="357945">
                <a:tc vMerge="1">
                  <a:txBody>
                    <a:bodyPr/>
                    <a:lstStyle/>
                    <a:p>
                      <a:endParaRPr lang="zh-CN" altLang="en-US"/>
                    </a:p>
                  </a:txBody>
                  <a:tcPr/>
                </a:tc>
                <a:tc>
                  <a:txBody>
                    <a:bodyPr/>
                    <a:lstStyle/>
                    <a:p>
                      <a:pPr>
                        <a:lnSpc>
                          <a:spcPct val="107000"/>
                        </a:lnSpc>
                        <a:spcAft>
                          <a:spcPts val="800"/>
                        </a:spcAft>
                      </a:pPr>
                      <a:r>
                        <a:rPr lang="en-US" sz="1000" kern="100">
                          <a:effectLst/>
                        </a:rPr>
                        <a:t>Retrieve file</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检索文件</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080">
                        <a:lnSpc>
                          <a:spcPct val="107000"/>
                        </a:lnSpc>
                        <a:spcAft>
                          <a:spcPts val="800"/>
                        </a:spcAft>
                      </a:pPr>
                      <a:r>
                        <a:rPr lang="en-US" sz="1000" kern="100">
                          <a:effectLst/>
                        </a:rPr>
                        <a:t>GET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gn="just">
                        <a:lnSpc>
                          <a:spcPct val="107000"/>
                        </a:lnSpc>
                        <a:spcAft>
                          <a:spcPts val="5"/>
                        </a:spcAft>
                      </a:pPr>
                      <a:r>
                        <a:rPr lang="en-US" sz="1000" kern="100">
                          <a:effectLst/>
                        </a:rPr>
                        <a:t>https://api.openai.com/v1/</a:t>
                      </a:r>
                      <a:endParaRPr lang="zh-CN" sz="1000" kern="100">
                        <a:effectLst/>
                      </a:endParaRPr>
                    </a:p>
                    <a:p>
                      <a:pPr>
                        <a:lnSpc>
                          <a:spcPct val="107000"/>
                        </a:lnSpc>
                        <a:spcAft>
                          <a:spcPts val="800"/>
                        </a:spcAft>
                      </a:pPr>
                      <a:r>
                        <a:rPr lang="en-US" sz="1000" kern="100">
                          <a:effectLst/>
                        </a:rPr>
                        <a:t>files/{file_id}</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返回有关特定文件的信息。</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curl https://api.openai.com/v1/files/file-</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XjGxS3KTG0uNmNOK362iJua3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-H 'Authorization: Bearer YOUR_API_KEY'</a:t>
                      </a:r>
                      <a:endParaRPr lang="zh-CN" altLang="en-US" sz="800" kern="100" dirty="0">
                        <a:solidFill>
                          <a:schemeClr val="dk1"/>
                        </a:solidFill>
                        <a:effectLst/>
                        <a:latin typeface="+mn-lt"/>
                        <a:ea typeface="+mn-ea"/>
                        <a:cs typeface="+mn-cs"/>
                      </a:endParaRPr>
                    </a:p>
                  </a:txBody>
                  <a:tcPr marL="2661" marR="1459" marT="1889" marB="0"/>
                </a:tc>
                <a:tc>
                  <a:txBody>
                    <a:bodyPr/>
                    <a:lstStyle/>
                    <a:p>
                      <a:pPr>
                        <a:lnSpc>
                          <a:spcPct val="107000"/>
                        </a:lnSpc>
                        <a:spcAft>
                          <a:spcPts val="800"/>
                        </a:spcAft>
                      </a:pPr>
                      <a:r>
                        <a:rPr lang="en-US" sz="800" kern="100">
                          <a:effectLst/>
                        </a:rPr>
                        <a:t> </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1911266710"/>
                  </a:ext>
                </a:extLst>
              </a:tr>
              <a:tr h="476560">
                <a:tc vMerge="1">
                  <a:txBody>
                    <a:bodyPr/>
                    <a:lstStyle/>
                    <a:p>
                      <a:endParaRPr lang="zh-CN" altLang="en-US"/>
                    </a:p>
                  </a:txBody>
                  <a:tcPr/>
                </a:tc>
                <a:tc>
                  <a:txBody>
                    <a:bodyPr/>
                    <a:lstStyle/>
                    <a:p>
                      <a:pPr>
                        <a:lnSpc>
                          <a:spcPct val="107000"/>
                        </a:lnSpc>
                        <a:spcAft>
                          <a:spcPts val="800"/>
                        </a:spcAft>
                      </a:pPr>
                      <a:r>
                        <a:rPr lang="en-US" sz="1000" kern="100">
                          <a:effectLst/>
                        </a:rPr>
                        <a:t>Retrieve file content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检索文件内容</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080">
                        <a:lnSpc>
                          <a:spcPct val="107000"/>
                        </a:lnSpc>
                        <a:spcAft>
                          <a:spcPts val="800"/>
                        </a:spcAft>
                      </a:pPr>
                      <a:r>
                        <a:rPr lang="en-US" sz="1000" kern="100">
                          <a:effectLst/>
                        </a:rPr>
                        <a:t>GET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en-US" sz="1000" kern="100">
                          <a:effectLst/>
                        </a:rPr>
                        <a:t>https://api.openai.com/v1/ files/{file_id}/content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返回指定文件的内容</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algn="l" defTabSz="932742" rtl="0" eaLnBrk="1" latinLnBrk="0" hangingPunct="1">
                        <a:lnSpc>
                          <a:spcPct val="100000"/>
                        </a:lnSpc>
                        <a:spcAft>
                          <a:spcPts val="0"/>
                        </a:spcAft>
                      </a:pPr>
                      <a:r>
                        <a:rPr lang="en-US" sz="800" kern="100">
                          <a:solidFill>
                            <a:schemeClr val="dk1"/>
                          </a:solidFill>
                          <a:effectLst/>
                          <a:latin typeface="+mn-lt"/>
                          <a:ea typeface="+mn-ea"/>
                          <a:cs typeface="+mn-cs"/>
                        </a:rPr>
                        <a:t>curl https://api.openai.com/v1/files/fileXjGxS3KTG0uNmNOK362iJua3/content \</a:t>
                      </a:r>
                      <a:endParaRPr lang="zh-CN" altLang="en-US" sz="800" kern="10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a:solidFill>
                            <a:schemeClr val="dk1"/>
                          </a:solidFill>
                          <a:effectLst/>
                          <a:latin typeface="+mn-lt"/>
                          <a:ea typeface="+mn-ea"/>
                          <a:cs typeface="+mn-cs"/>
                        </a:rPr>
                        <a:t>  -H 'Authorization: Bearer YOUR_API_KEY' &gt; </a:t>
                      </a:r>
                      <a:endParaRPr lang="zh-CN" altLang="en-US" sz="800" kern="100">
                        <a:solidFill>
                          <a:schemeClr val="dk1"/>
                        </a:solidFill>
                        <a:effectLst/>
                        <a:latin typeface="+mn-lt"/>
                        <a:ea typeface="+mn-ea"/>
                        <a:cs typeface="+mn-cs"/>
                      </a:endParaRPr>
                    </a:p>
                  </a:txBody>
                  <a:tcPr marL="2661" marR="1459" marT="1889" marB="0"/>
                </a:tc>
                <a:tc>
                  <a:txBody>
                    <a:bodyPr/>
                    <a:lstStyle/>
                    <a:p>
                      <a:pPr>
                        <a:lnSpc>
                          <a:spcPct val="107000"/>
                        </a:lnSpc>
                        <a:spcAft>
                          <a:spcPts val="800"/>
                        </a:spcAft>
                      </a:pPr>
                      <a:r>
                        <a:rPr lang="en-US" sz="800" kern="100">
                          <a:effectLst/>
                        </a:rPr>
                        <a:t> </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3252216987"/>
                  </a:ext>
                </a:extLst>
              </a:tr>
              <a:tr h="832405">
                <a:tc rowSpan="5">
                  <a:txBody>
                    <a:bodyPr/>
                    <a:lstStyle/>
                    <a:p>
                      <a:pPr marL="5080" algn="just">
                        <a:lnSpc>
                          <a:spcPct val="107000"/>
                        </a:lnSpc>
                        <a:spcAft>
                          <a:spcPts val="800"/>
                        </a:spcAft>
                      </a:pPr>
                      <a:r>
                        <a:rPr lang="zh-CN" sz="800" kern="100">
                          <a:effectLst/>
                        </a:rPr>
                        <a:t>微调</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nchor="b"/>
                </a:tc>
                <a:tc>
                  <a:txBody>
                    <a:bodyPr/>
                    <a:lstStyle/>
                    <a:p>
                      <a:pPr>
                        <a:lnSpc>
                          <a:spcPct val="107000"/>
                        </a:lnSpc>
                        <a:spcAft>
                          <a:spcPts val="800"/>
                        </a:spcAft>
                      </a:pPr>
                      <a:r>
                        <a:rPr lang="en-US" sz="1000" kern="100">
                          <a:effectLst/>
                        </a:rPr>
                        <a:t>Create finetuneBeta</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创建微调</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080">
                        <a:lnSpc>
                          <a:spcPct val="107000"/>
                        </a:lnSpc>
                        <a:spcAft>
                          <a:spcPts val="800"/>
                        </a:spcAft>
                      </a:pPr>
                      <a:r>
                        <a:rPr lang="en-US" sz="1000" kern="100">
                          <a:effectLst/>
                        </a:rPr>
                        <a:t>POST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en-US" sz="1000" kern="100">
                          <a:effectLst/>
                        </a:rPr>
                        <a:t>https://api.openai.com/v1/ fine-tunes</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gn="just">
                        <a:lnSpc>
                          <a:spcPct val="107000"/>
                        </a:lnSpc>
                        <a:spcAft>
                          <a:spcPts val="800"/>
                        </a:spcAft>
                      </a:pPr>
                      <a:r>
                        <a:rPr lang="zh-CN" sz="1000" kern="100">
                          <a:effectLst/>
                        </a:rPr>
                        <a:t>创建一个作业，用于微调给定数据集中的指定模型</a:t>
                      </a:r>
                    </a:p>
                    <a:p>
                      <a:pPr>
                        <a:lnSpc>
                          <a:spcPct val="107000"/>
                        </a:lnSpc>
                        <a:spcAft>
                          <a:spcPts val="800"/>
                        </a:spcAft>
                      </a:pPr>
                      <a:r>
                        <a:rPr lang="zh-CN" sz="1000" kern="100">
                          <a:effectLst/>
                        </a:rPr>
                        <a: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curl https://api.openai.com/v1/fine-tunes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-X POST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-H "Content-Type: application/</a:t>
                      </a:r>
                      <a:r>
                        <a:rPr lang="en-US" sz="800" kern="100" dirty="0" err="1">
                          <a:solidFill>
                            <a:schemeClr val="dk1"/>
                          </a:solidFill>
                          <a:effectLst/>
                          <a:latin typeface="+mn-lt"/>
                          <a:ea typeface="+mn-ea"/>
                          <a:cs typeface="+mn-cs"/>
                        </a:rPr>
                        <a:t>json</a:t>
                      </a:r>
                      <a:r>
                        <a:rPr lang="en-US" sz="800" kern="100" dirty="0">
                          <a:solidFill>
                            <a:schemeClr val="dk1"/>
                          </a:solidFill>
                          <a:effectLst/>
                          <a:latin typeface="+mn-lt"/>
                          <a:ea typeface="+mn-ea"/>
                          <a:cs typeface="+mn-cs"/>
                        </a:rPr>
                        <a:t>"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-H "Authorization: Bearer YOUR_API_KEY"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-d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a:t>
                      </a:r>
                      <a:r>
                        <a:rPr lang="en-US" sz="800" kern="100" dirty="0" err="1">
                          <a:solidFill>
                            <a:schemeClr val="dk1"/>
                          </a:solidFill>
                          <a:effectLst/>
                          <a:latin typeface="+mn-lt"/>
                          <a:ea typeface="+mn-ea"/>
                          <a:cs typeface="+mn-cs"/>
                        </a:rPr>
                        <a:t>training_file</a:t>
                      </a:r>
                      <a:r>
                        <a:rPr lang="en-US" sz="800" kern="100" dirty="0">
                          <a:solidFill>
                            <a:schemeClr val="dk1"/>
                          </a:solidFill>
                          <a:effectLst/>
                          <a:latin typeface="+mn-lt"/>
                          <a:ea typeface="+mn-ea"/>
                          <a:cs typeface="+mn-cs"/>
                        </a:rPr>
                        <a:t>": "file-XGinujblHPwGLSztz8cPS8XY"</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a:t>
                      </a:r>
                      <a:endParaRPr lang="zh-CN" altLang="en-US" sz="800" kern="100" dirty="0">
                        <a:solidFill>
                          <a:schemeClr val="dk1"/>
                        </a:solidFill>
                        <a:effectLst/>
                        <a:latin typeface="+mn-lt"/>
                        <a:ea typeface="+mn-ea"/>
                        <a:cs typeface="+mn-cs"/>
                      </a:endParaRPr>
                    </a:p>
                  </a:txBody>
                  <a:tcPr marL="2661" marR="1459" marT="1889" marB="0"/>
                </a:tc>
                <a:tc>
                  <a:txBody>
                    <a:bodyPr/>
                    <a:lstStyle/>
                    <a:p>
                      <a:pPr>
                        <a:lnSpc>
                          <a:spcPct val="107000"/>
                        </a:lnSpc>
                        <a:spcAft>
                          <a:spcPts val="800"/>
                        </a:spcAft>
                      </a:pPr>
                      <a:r>
                        <a:rPr lang="en-US" sz="800" kern="100">
                          <a:effectLst/>
                        </a:rPr>
                        <a:t> </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3852618845"/>
                  </a:ext>
                </a:extLst>
              </a:tr>
              <a:tr h="249638">
                <a:tc vMerge="1">
                  <a:txBody>
                    <a:bodyPr/>
                    <a:lstStyle/>
                    <a:p>
                      <a:endParaRPr lang="zh-CN" altLang="en-US"/>
                    </a:p>
                  </a:txBody>
                  <a:tcPr/>
                </a:tc>
                <a:tc>
                  <a:txBody>
                    <a:bodyPr/>
                    <a:lstStyle/>
                    <a:p>
                      <a:pPr>
                        <a:lnSpc>
                          <a:spcPct val="107000"/>
                        </a:lnSpc>
                        <a:spcAft>
                          <a:spcPts val="800"/>
                        </a:spcAft>
                      </a:pPr>
                      <a:r>
                        <a:rPr lang="en-US" sz="1000" kern="100">
                          <a:effectLst/>
                        </a:rPr>
                        <a:t>List finetunesBeta</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列出微调</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080">
                        <a:lnSpc>
                          <a:spcPct val="107000"/>
                        </a:lnSpc>
                        <a:spcAft>
                          <a:spcPts val="800"/>
                        </a:spcAft>
                      </a:pPr>
                      <a:r>
                        <a:rPr lang="en-US" sz="1000" kern="100">
                          <a:effectLst/>
                        </a:rPr>
                        <a:t>GET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en-US" sz="1000" kern="100">
                          <a:effectLst/>
                        </a:rPr>
                        <a:t>https://api.openai.com/v1/ fine-tunes</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列出组织的微调作业</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marR="329565" algn="l" defTabSz="932742" rtl="0" eaLnBrk="1" latinLnBrk="0" hangingPunct="1">
                        <a:lnSpc>
                          <a:spcPct val="100000"/>
                        </a:lnSpc>
                        <a:spcAft>
                          <a:spcPts val="0"/>
                        </a:spcAft>
                      </a:pPr>
                      <a:r>
                        <a:rPr lang="en-US" sz="800" kern="100" dirty="0">
                          <a:solidFill>
                            <a:schemeClr val="dk1"/>
                          </a:solidFill>
                          <a:effectLst/>
                          <a:latin typeface="+mn-lt"/>
                          <a:ea typeface="+mn-ea"/>
                          <a:cs typeface="+mn-cs"/>
                        </a:rPr>
                        <a:t>curl https://api.openai.com/v1/fine-tunes \   -H 'Authorization: Bearer YOUR_API_KEY'</a:t>
                      </a:r>
                      <a:endParaRPr lang="zh-CN" altLang="en-US" sz="800" kern="100" dirty="0">
                        <a:solidFill>
                          <a:schemeClr val="dk1"/>
                        </a:solidFill>
                        <a:effectLst/>
                        <a:latin typeface="+mn-lt"/>
                        <a:ea typeface="+mn-ea"/>
                        <a:cs typeface="+mn-cs"/>
                      </a:endParaRPr>
                    </a:p>
                  </a:txBody>
                  <a:tcPr marL="2661" marR="1459" marT="1889" marB="0"/>
                </a:tc>
                <a:tc>
                  <a:txBody>
                    <a:bodyPr/>
                    <a:lstStyle/>
                    <a:p>
                      <a:pPr>
                        <a:lnSpc>
                          <a:spcPct val="107000"/>
                        </a:lnSpc>
                        <a:spcAft>
                          <a:spcPts val="800"/>
                        </a:spcAft>
                      </a:pPr>
                      <a:r>
                        <a:rPr lang="en-US" sz="800" kern="100">
                          <a:effectLst/>
                        </a:rPr>
                        <a:t> </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982755700"/>
                  </a:ext>
                </a:extLst>
              </a:tr>
              <a:tr h="357945">
                <a:tc vMerge="1">
                  <a:txBody>
                    <a:bodyPr/>
                    <a:lstStyle/>
                    <a:p>
                      <a:endParaRPr lang="zh-CN" altLang="en-US"/>
                    </a:p>
                  </a:txBody>
                  <a:tcPr/>
                </a:tc>
                <a:tc>
                  <a:txBody>
                    <a:bodyPr/>
                    <a:lstStyle/>
                    <a:p>
                      <a:pPr>
                        <a:lnSpc>
                          <a:spcPct val="107000"/>
                        </a:lnSpc>
                        <a:spcAft>
                          <a:spcPts val="800"/>
                        </a:spcAft>
                      </a:pPr>
                      <a:r>
                        <a:rPr lang="en-US" sz="1000" kern="100">
                          <a:effectLst/>
                        </a:rPr>
                        <a:t>Retrieve finetuneBeta</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检索微调</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080">
                        <a:lnSpc>
                          <a:spcPct val="107000"/>
                        </a:lnSpc>
                        <a:spcAft>
                          <a:spcPts val="800"/>
                        </a:spcAft>
                      </a:pPr>
                      <a:r>
                        <a:rPr lang="en-US" sz="1000" kern="100">
                          <a:effectLst/>
                        </a:rPr>
                        <a:t>GET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en-US" sz="1000" kern="100">
                          <a:effectLst/>
                        </a:rPr>
                        <a:t>https://api.openai.com/v1/ fine-tunes/{fine_tune_id}</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获取有关微调作业的信息。</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curl https://api.openai.com/v1/fine-tunes/ft-</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AF1WoRqd3aJAHsqc9NY7iL8F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-H "Authorization: Bearer YOUR_API_KEY"</a:t>
                      </a:r>
                      <a:endParaRPr lang="zh-CN" altLang="en-US" sz="800" kern="100" dirty="0">
                        <a:solidFill>
                          <a:schemeClr val="dk1"/>
                        </a:solidFill>
                        <a:effectLst/>
                        <a:latin typeface="+mn-lt"/>
                        <a:ea typeface="+mn-ea"/>
                        <a:cs typeface="+mn-cs"/>
                      </a:endParaRPr>
                    </a:p>
                  </a:txBody>
                  <a:tcPr marL="2661" marR="1459" marT="1889" marB="0"/>
                </a:tc>
                <a:tc>
                  <a:txBody>
                    <a:bodyPr/>
                    <a:lstStyle/>
                    <a:p>
                      <a:pPr>
                        <a:lnSpc>
                          <a:spcPct val="107000"/>
                        </a:lnSpc>
                        <a:spcAft>
                          <a:spcPts val="800"/>
                        </a:spcAft>
                      </a:pPr>
                      <a:r>
                        <a:rPr lang="en-US" sz="800" kern="100">
                          <a:effectLst/>
                        </a:rPr>
                        <a:t> </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1879407945"/>
                  </a:ext>
                </a:extLst>
              </a:tr>
              <a:tr h="476560">
                <a:tc vMerge="1">
                  <a:txBody>
                    <a:bodyPr/>
                    <a:lstStyle/>
                    <a:p>
                      <a:endParaRPr lang="zh-CN" altLang="en-US"/>
                    </a:p>
                  </a:txBody>
                  <a:tcPr/>
                </a:tc>
                <a:tc>
                  <a:txBody>
                    <a:bodyPr/>
                    <a:lstStyle/>
                    <a:p>
                      <a:pPr>
                        <a:lnSpc>
                          <a:spcPct val="107000"/>
                        </a:lnSpc>
                        <a:spcAft>
                          <a:spcPts val="800"/>
                        </a:spcAft>
                      </a:pPr>
                      <a:r>
                        <a:rPr lang="en-US" sz="1000" kern="100">
                          <a:effectLst/>
                        </a:rPr>
                        <a:t>Cancel finetuneBeta</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取消微调</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080">
                        <a:lnSpc>
                          <a:spcPct val="107000"/>
                        </a:lnSpc>
                        <a:spcAft>
                          <a:spcPts val="800"/>
                        </a:spcAft>
                      </a:pPr>
                      <a:r>
                        <a:rPr lang="en-US" sz="1000" kern="100">
                          <a:effectLst/>
                        </a:rPr>
                        <a:t>POST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8000"/>
                        </a:lnSpc>
                        <a:spcAft>
                          <a:spcPts val="800"/>
                        </a:spcAft>
                      </a:pPr>
                      <a:r>
                        <a:rPr lang="en-US" sz="1000" kern="100">
                          <a:effectLst/>
                        </a:rPr>
                        <a:t>https://api.openai.com/v1/ fine-</a:t>
                      </a:r>
                      <a:endParaRPr lang="zh-CN" sz="1000" kern="100">
                        <a:effectLst/>
                      </a:endParaRPr>
                    </a:p>
                    <a:p>
                      <a:pPr>
                        <a:lnSpc>
                          <a:spcPct val="107000"/>
                        </a:lnSpc>
                        <a:spcAft>
                          <a:spcPts val="800"/>
                        </a:spcAft>
                      </a:pPr>
                      <a:r>
                        <a:rPr lang="en-US" sz="1000" kern="100">
                          <a:effectLst/>
                        </a:rPr>
                        <a:t>tunes/{fine_tune_id}/cance l</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立即取消微调作业。</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curl https://api.openai.com/v1/fine-tunes/ftAF1WoRqd3aJAHsqc9NY7iL8F/cancel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-X POST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-H "Authorization: Bearer YOUR_API_KEY"</a:t>
                      </a:r>
                      <a:endParaRPr lang="zh-CN" altLang="en-US" sz="800" kern="100" dirty="0">
                        <a:solidFill>
                          <a:schemeClr val="dk1"/>
                        </a:solidFill>
                        <a:effectLst/>
                        <a:latin typeface="+mn-lt"/>
                        <a:ea typeface="+mn-ea"/>
                        <a:cs typeface="+mn-cs"/>
                      </a:endParaRPr>
                    </a:p>
                  </a:txBody>
                  <a:tcPr marL="2661" marR="1459" marT="1889" marB="0"/>
                </a:tc>
                <a:tc>
                  <a:txBody>
                    <a:bodyPr/>
                    <a:lstStyle/>
                    <a:p>
                      <a:pPr>
                        <a:lnSpc>
                          <a:spcPct val="107000"/>
                        </a:lnSpc>
                        <a:spcAft>
                          <a:spcPts val="800"/>
                        </a:spcAft>
                      </a:pPr>
                      <a:r>
                        <a:rPr lang="en-US" sz="800" kern="100">
                          <a:effectLst/>
                        </a:rPr>
                        <a:t> </a:t>
                      </a:r>
                      <a:endParaRPr lang="zh-CN" sz="800" kern="10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838751881"/>
                  </a:ext>
                </a:extLst>
              </a:tr>
              <a:tr h="357945">
                <a:tc vMerge="1">
                  <a:txBody>
                    <a:bodyPr/>
                    <a:lstStyle/>
                    <a:p>
                      <a:endParaRPr lang="zh-CN" altLang="en-US"/>
                    </a:p>
                  </a:txBody>
                  <a:tcPr/>
                </a:tc>
                <a:tc>
                  <a:txBody>
                    <a:bodyPr/>
                    <a:lstStyle/>
                    <a:p>
                      <a:pPr>
                        <a:lnSpc>
                          <a:spcPct val="107000"/>
                        </a:lnSpc>
                        <a:spcAft>
                          <a:spcPts val="800"/>
                        </a:spcAft>
                      </a:pPr>
                      <a:r>
                        <a:rPr lang="en-US" sz="1000" kern="100">
                          <a:effectLst/>
                        </a:rPr>
                        <a:t>List finetune eventsBeta</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a:effectLst/>
                        </a:rPr>
                        <a:t>列出微调事件</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5080">
                        <a:lnSpc>
                          <a:spcPct val="107000"/>
                        </a:lnSpc>
                        <a:spcAft>
                          <a:spcPts val="800"/>
                        </a:spcAft>
                      </a:pPr>
                      <a:r>
                        <a:rPr lang="en-US" sz="1000" kern="100">
                          <a:effectLst/>
                        </a:rPr>
                        <a:t>GET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10"/>
                        </a:spcAft>
                      </a:pPr>
                      <a:r>
                        <a:rPr lang="en-US" sz="1000" kern="100">
                          <a:effectLst/>
                        </a:rPr>
                        <a:t>https://api.openai.com/v1/ fine-</a:t>
                      </a:r>
                      <a:endParaRPr lang="zh-CN" sz="1000" kern="100">
                        <a:effectLst/>
                      </a:endParaRPr>
                    </a:p>
                    <a:p>
                      <a:pPr algn="just">
                        <a:lnSpc>
                          <a:spcPct val="107000"/>
                        </a:lnSpc>
                        <a:spcAft>
                          <a:spcPts val="800"/>
                        </a:spcAft>
                      </a:pPr>
                      <a:r>
                        <a:rPr lang="en-US" sz="1000" kern="100">
                          <a:effectLst/>
                        </a:rPr>
                        <a:t>tunes/{fine_tune_id}/event</a:t>
                      </a:r>
                      <a:endParaRPr lang="zh-CN" sz="1000" kern="10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a:lnSpc>
                          <a:spcPct val="107000"/>
                        </a:lnSpc>
                        <a:spcAft>
                          <a:spcPts val="800"/>
                        </a:spcAft>
                      </a:pPr>
                      <a:r>
                        <a:rPr lang="zh-CN" sz="1000" kern="100" dirty="0">
                          <a:effectLst/>
                        </a:rPr>
                        <a:t>获取微调作业的精细状态更新。</a:t>
                      </a:r>
                      <a:endParaRPr lang="zh-CN" sz="1000" kern="100" dirty="0">
                        <a:solidFill>
                          <a:srgbClr val="000000"/>
                        </a:solidFill>
                        <a:effectLst/>
                        <a:latin typeface="Calibri" panose="020F0502020204030204" pitchFamily="34" charset="0"/>
                        <a:ea typeface="Calibri" panose="020F0502020204030204" pitchFamily="34" charset="0"/>
                      </a:endParaRPr>
                    </a:p>
                  </a:txBody>
                  <a:tcPr marL="2661" marR="1459" marT="1889" marB="0"/>
                </a:tc>
                <a:tc>
                  <a:txBody>
                    <a:bodyPr/>
                    <a:lstStyle/>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curl https://api.openai.com/v1/fine-tunes/ft-</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AF1WoRqd3aJAHsqc9NY7iL8F/events \</a:t>
                      </a:r>
                      <a:endParaRPr lang="zh-CN" altLang="en-US" sz="800" kern="100" dirty="0">
                        <a:solidFill>
                          <a:schemeClr val="dk1"/>
                        </a:solidFill>
                        <a:effectLst/>
                        <a:latin typeface="+mn-lt"/>
                        <a:ea typeface="+mn-ea"/>
                        <a:cs typeface="+mn-cs"/>
                      </a:endParaRPr>
                    </a:p>
                    <a:p>
                      <a:pPr marL="635" algn="l" defTabSz="932742" rtl="0" eaLnBrk="1" latinLnBrk="0" hangingPunct="1">
                        <a:lnSpc>
                          <a:spcPct val="100000"/>
                        </a:lnSpc>
                        <a:spcAft>
                          <a:spcPts val="0"/>
                        </a:spcAft>
                      </a:pPr>
                      <a:r>
                        <a:rPr lang="en-US" sz="800" kern="100" dirty="0">
                          <a:solidFill>
                            <a:schemeClr val="dk1"/>
                          </a:solidFill>
                          <a:effectLst/>
                          <a:latin typeface="+mn-lt"/>
                          <a:ea typeface="+mn-ea"/>
                          <a:cs typeface="+mn-cs"/>
                        </a:rPr>
                        <a:t>  -H "Authorization: Bearer YOUR_API_KEY"</a:t>
                      </a:r>
                      <a:endParaRPr lang="zh-CN" altLang="en-US" sz="800" kern="100" dirty="0">
                        <a:solidFill>
                          <a:schemeClr val="dk1"/>
                        </a:solidFill>
                        <a:effectLst/>
                        <a:latin typeface="+mn-lt"/>
                        <a:ea typeface="+mn-ea"/>
                        <a:cs typeface="+mn-cs"/>
                      </a:endParaRPr>
                    </a:p>
                  </a:txBody>
                  <a:tcPr marL="2661" marR="1459" marT="1889" marB="0"/>
                </a:tc>
                <a:tc>
                  <a:txBody>
                    <a:bodyPr/>
                    <a:lstStyle/>
                    <a:p>
                      <a:pPr>
                        <a:lnSpc>
                          <a:spcPct val="107000"/>
                        </a:lnSpc>
                        <a:spcAft>
                          <a:spcPts val="800"/>
                        </a:spcAft>
                      </a:pPr>
                      <a:r>
                        <a:rPr lang="en-US" sz="800" kern="100" dirty="0">
                          <a:effectLst/>
                        </a:rPr>
                        <a:t> </a:t>
                      </a:r>
                      <a:endParaRPr lang="zh-CN" sz="800" kern="100" dirty="0">
                        <a:solidFill>
                          <a:srgbClr val="000000"/>
                        </a:solidFill>
                        <a:effectLst/>
                        <a:latin typeface="Calibri" panose="020F0502020204030204" pitchFamily="34" charset="0"/>
                        <a:ea typeface="Calibri" panose="020F0502020204030204" pitchFamily="34" charset="0"/>
                      </a:endParaRPr>
                    </a:p>
                  </a:txBody>
                  <a:tcPr marL="2661" marR="1459" marT="1889" marB="0"/>
                </a:tc>
                <a:extLst>
                  <a:ext uri="{0D108BD9-81ED-4DB2-BD59-A6C34878D82A}">
                    <a16:rowId xmlns:a16="http://schemas.microsoft.com/office/drawing/2014/main" val="742674193"/>
                  </a:ext>
                </a:extLst>
              </a:tr>
            </a:tbl>
          </a:graphicData>
        </a:graphic>
      </p:graphicFrame>
    </p:spTree>
    <p:extLst>
      <p:ext uri="{BB962C8B-B14F-4D97-AF65-F5344CB8AC3E}">
        <p14:creationId xmlns:p14="http://schemas.microsoft.com/office/powerpoint/2010/main" val="37994859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A106B34-A67C-911B-6445-C155EE743CB5}"/>
              </a:ext>
            </a:extLst>
          </p:cNvPr>
          <p:cNvSpPr>
            <a:spLocks noGrp="1"/>
          </p:cNvSpPr>
          <p:nvPr>
            <p:ph type="body" sz="quarter" idx="12"/>
          </p:nvPr>
        </p:nvSpPr>
        <p:spPr/>
        <p:txBody>
          <a:bodyPr/>
          <a:lstStyle/>
          <a:p>
            <a:endParaRPr lang="zh-CN" altLang="en-US"/>
          </a:p>
        </p:txBody>
      </p:sp>
      <p:sp>
        <p:nvSpPr>
          <p:cNvPr id="3" name="Text Placeholder 2">
            <a:extLst>
              <a:ext uri="{FF2B5EF4-FFF2-40B4-BE49-F238E27FC236}">
                <a16:creationId xmlns:a16="http://schemas.microsoft.com/office/drawing/2014/main" id="{5A040CE6-1AC8-90FF-4D58-3EECAFFC207E}"/>
              </a:ext>
            </a:extLst>
          </p:cNvPr>
          <p:cNvSpPr>
            <a:spLocks noGrp="1"/>
          </p:cNvSpPr>
          <p:nvPr>
            <p:ph type="body" sz="quarter" idx="13"/>
          </p:nvPr>
        </p:nvSpPr>
        <p:spPr/>
        <p:txBody>
          <a:bodyPr/>
          <a:lstStyle/>
          <a:p>
            <a:endParaRPr lang="zh-CN" altLang="en-US"/>
          </a:p>
        </p:txBody>
      </p:sp>
      <p:sp>
        <p:nvSpPr>
          <p:cNvPr id="4" name="Text Placeholder 3">
            <a:extLst>
              <a:ext uri="{FF2B5EF4-FFF2-40B4-BE49-F238E27FC236}">
                <a16:creationId xmlns:a16="http://schemas.microsoft.com/office/drawing/2014/main" id="{E927EFB0-17C6-5A27-FB6D-D76BFB906458}"/>
              </a:ext>
            </a:extLst>
          </p:cNvPr>
          <p:cNvSpPr>
            <a:spLocks noGrp="1"/>
          </p:cNvSpPr>
          <p:nvPr>
            <p:ph type="body" sz="quarter" idx="14"/>
          </p:nvPr>
        </p:nvSpPr>
        <p:spPr/>
        <p:txBody>
          <a:bodyPr/>
          <a:lstStyle/>
          <a:p>
            <a:endParaRPr lang="zh-CN" altLang="en-US"/>
          </a:p>
        </p:txBody>
      </p:sp>
      <p:sp>
        <p:nvSpPr>
          <p:cNvPr id="5" name="Title 4">
            <a:extLst>
              <a:ext uri="{FF2B5EF4-FFF2-40B4-BE49-F238E27FC236}">
                <a16:creationId xmlns:a16="http://schemas.microsoft.com/office/drawing/2014/main" id="{0C61EC52-E1C1-4BBB-3DFD-0B077596E147}"/>
              </a:ext>
            </a:extLst>
          </p:cNvPr>
          <p:cNvSpPr>
            <a:spLocks noGrp="1"/>
          </p:cNvSpPr>
          <p:nvPr>
            <p:ph type="title"/>
          </p:nvPr>
        </p:nvSpPr>
        <p:spPr/>
        <p:txBody>
          <a:bodyPr/>
          <a:lstStyle/>
          <a:p>
            <a:endParaRPr lang="zh-CN" altLang="en-US"/>
          </a:p>
        </p:txBody>
      </p:sp>
      <p:sp>
        <p:nvSpPr>
          <p:cNvPr id="6" name="Text Placeholder 5">
            <a:extLst>
              <a:ext uri="{FF2B5EF4-FFF2-40B4-BE49-F238E27FC236}">
                <a16:creationId xmlns:a16="http://schemas.microsoft.com/office/drawing/2014/main" id="{99F92157-2162-1303-A598-C5905364F500}"/>
              </a:ext>
            </a:extLst>
          </p:cNvPr>
          <p:cNvSpPr>
            <a:spLocks noGrp="1"/>
          </p:cNvSpPr>
          <p:nvPr>
            <p:ph type="body" sz="quarter" idx="11"/>
          </p:nvPr>
        </p:nvSpPr>
        <p:spPr/>
        <p:txBody>
          <a:bodyPr/>
          <a:lstStyle/>
          <a:p>
            <a:endParaRPr lang="zh-CN" altLang="en-US"/>
          </a:p>
        </p:txBody>
      </p:sp>
      <p:graphicFrame>
        <p:nvGraphicFramePr>
          <p:cNvPr id="7" name="Table 6">
            <a:extLst>
              <a:ext uri="{FF2B5EF4-FFF2-40B4-BE49-F238E27FC236}">
                <a16:creationId xmlns:a16="http://schemas.microsoft.com/office/drawing/2014/main" id="{A4D10F41-6EB9-3928-52AC-A886B81D23CE}"/>
              </a:ext>
            </a:extLst>
          </p:cNvPr>
          <p:cNvGraphicFramePr>
            <a:graphicFrameLocks noGrp="1"/>
          </p:cNvGraphicFramePr>
          <p:nvPr>
            <p:extLst>
              <p:ext uri="{D42A27DB-BD31-4B8C-83A1-F6EECF244321}">
                <p14:modId xmlns:p14="http://schemas.microsoft.com/office/powerpoint/2010/main" val="4223352695"/>
              </p:ext>
            </p:extLst>
          </p:nvPr>
        </p:nvGraphicFramePr>
        <p:xfrm>
          <a:off x="476250" y="1084191"/>
          <a:ext cx="11418635" cy="4545996"/>
        </p:xfrm>
        <a:graphic>
          <a:graphicData uri="http://schemas.openxmlformats.org/drawingml/2006/table">
            <a:tbl>
              <a:tblPr firstRow="1" firstCol="1" bandRow="1">
                <a:tableStyleId>{5C22544A-7EE6-4342-B048-85BDC9FD1C3A}</a:tableStyleId>
              </a:tblPr>
              <a:tblGrid>
                <a:gridCol w="655695">
                  <a:extLst>
                    <a:ext uri="{9D8B030D-6E8A-4147-A177-3AD203B41FA5}">
                      <a16:colId xmlns:a16="http://schemas.microsoft.com/office/drawing/2014/main" val="2247875626"/>
                    </a:ext>
                  </a:extLst>
                </a:gridCol>
                <a:gridCol w="974918">
                  <a:extLst>
                    <a:ext uri="{9D8B030D-6E8A-4147-A177-3AD203B41FA5}">
                      <a16:colId xmlns:a16="http://schemas.microsoft.com/office/drawing/2014/main" val="396037248"/>
                    </a:ext>
                  </a:extLst>
                </a:gridCol>
                <a:gridCol w="705853">
                  <a:extLst>
                    <a:ext uri="{9D8B030D-6E8A-4147-A177-3AD203B41FA5}">
                      <a16:colId xmlns:a16="http://schemas.microsoft.com/office/drawing/2014/main" val="3134532126"/>
                    </a:ext>
                  </a:extLst>
                </a:gridCol>
                <a:gridCol w="771695">
                  <a:extLst>
                    <a:ext uri="{9D8B030D-6E8A-4147-A177-3AD203B41FA5}">
                      <a16:colId xmlns:a16="http://schemas.microsoft.com/office/drawing/2014/main" val="3677747707"/>
                    </a:ext>
                  </a:extLst>
                </a:gridCol>
                <a:gridCol w="2132510">
                  <a:extLst>
                    <a:ext uri="{9D8B030D-6E8A-4147-A177-3AD203B41FA5}">
                      <a16:colId xmlns:a16="http://schemas.microsoft.com/office/drawing/2014/main" val="4115064517"/>
                    </a:ext>
                  </a:extLst>
                </a:gridCol>
                <a:gridCol w="3077668">
                  <a:extLst>
                    <a:ext uri="{9D8B030D-6E8A-4147-A177-3AD203B41FA5}">
                      <a16:colId xmlns:a16="http://schemas.microsoft.com/office/drawing/2014/main" val="3420920260"/>
                    </a:ext>
                  </a:extLst>
                </a:gridCol>
                <a:gridCol w="2574956">
                  <a:extLst>
                    <a:ext uri="{9D8B030D-6E8A-4147-A177-3AD203B41FA5}">
                      <a16:colId xmlns:a16="http://schemas.microsoft.com/office/drawing/2014/main" val="715017007"/>
                    </a:ext>
                  </a:extLst>
                </a:gridCol>
                <a:gridCol w="525340">
                  <a:extLst>
                    <a:ext uri="{9D8B030D-6E8A-4147-A177-3AD203B41FA5}">
                      <a16:colId xmlns:a16="http://schemas.microsoft.com/office/drawing/2014/main" val="462249497"/>
                    </a:ext>
                  </a:extLst>
                </a:gridCol>
              </a:tblGrid>
              <a:tr h="281821">
                <a:tc>
                  <a:txBody>
                    <a:bodyPr/>
                    <a:lstStyle/>
                    <a:p>
                      <a:pPr marL="5080" algn="just">
                        <a:lnSpc>
                          <a:spcPct val="107000"/>
                        </a:lnSpc>
                        <a:spcAft>
                          <a:spcPts val="800"/>
                        </a:spcAft>
                      </a:pPr>
                      <a:r>
                        <a:rPr lang="zh-CN" sz="1050" kern="100">
                          <a:effectLst/>
                        </a:rPr>
                        <a:t>分组</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192405">
                        <a:lnSpc>
                          <a:spcPct val="107000"/>
                        </a:lnSpc>
                        <a:spcAft>
                          <a:spcPts val="800"/>
                        </a:spcAft>
                      </a:pPr>
                      <a:r>
                        <a:rPr lang="zh-CN" sz="1050" kern="100">
                          <a:effectLst/>
                        </a:rPr>
                        <a:t>名称</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52070" algn="just">
                        <a:lnSpc>
                          <a:spcPct val="107000"/>
                        </a:lnSpc>
                        <a:spcAft>
                          <a:spcPts val="800"/>
                        </a:spcAft>
                      </a:pPr>
                      <a:r>
                        <a:rPr lang="zh-CN" sz="1050" kern="100">
                          <a:effectLst/>
                        </a:rPr>
                        <a:t>中文名</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94615">
                        <a:lnSpc>
                          <a:spcPct val="107000"/>
                        </a:lnSpc>
                        <a:spcAft>
                          <a:spcPts val="800"/>
                        </a:spcAft>
                      </a:pPr>
                      <a:r>
                        <a:rPr lang="zh-CN" sz="1050" kern="100">
                          <a:effectLst/>
                        </a:rPr>
                        <a:t>模式</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R="1270" algn="ctr">
                        <a:lnSpc>
                          <a:spcPct val="107000"/>
                        </a:lnSpc>
                        <a:spcAft>
                          <a:spcPts val="800"/>
                        </a:spcAft>
                      </a:pPr>
                      <a:r>
                        <a:rPr lang="en-US" sz="1050" kern="100">
                          <a:effectLst/>
                        </a:rPr>
                        <a:t>CURL</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R="1270" algn="ctr">
                        <a:lnSpc>
                          <a:spcPct val="107000"/>
                        </a:lnSpc>
                        <a:spcAft>
                          <a:spcPts val="800"/>
                        </a:spcAft>
                      </a:pPr>
                      <a:r>
                        <a:rPr lang="zh-CN" sz="1050" kern="100">
                          <a:effectLst/>
                        </a:rPr>
                        <a:t>说明</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gn="ctr">
                        <a:lnSpc>
                          <a:spcPct val="107000"/>
                        </a:lnSpc>
                        <a:spcAft>
                          <a:spcPts val="800"/>
                        </a:spcAft>
                      </a:pPr>
                      <a:r>
                        <a:rPr lang="zh-CN" sz="1050" kern="100">
                          <a:effectLst/>
                        </a:rPr>
                        <a:t>示例</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635">
                        <a:lnSpc>
                          <a:spcPct val="107000"/>
                        </a:lnSpc>
                        <a:spcAft>
                          <a:spcPts val="800"/>
                        </a:spcAft>
                      </a:pPr>
                      <a:r>
                        <a:rPr lang="zh-CN" sz="1050" kern="100">
                          <a:effectLst/>
                        </a:rPr>
                        <a:t>备注</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extLst>
                  <a:ext uri="{0D108BD9-81ED-4DB2-BD59-A6C34878D82A}">
                    <a16:rowId xmlns:a16="http://schemas.microsoft.com/office/drawing/2014/main" val="2315853756"/>
                  </a:ext>
                </a:extLst>
              </a:tr>
              <a:tr h="1033845">
                <a:tc>
                  <a:txBody>
                    <a:bodyPr/>
                    <a:lstStyle/>
                    <a:p>
                      <a:pPr>
                        <a:lnSpc>
                          <a:spcPct val="107000"/>
                        </a:lnSpc>
                        <a:spcAft>
                          <a:spcPts val="800"/>
                        </a:spcAft>
                      </a:pPr>
                      <a:r>
                        <a:rPr lang="en-US" sz="1100" kern="100">
                          <a:effectLst/>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en-US" sz="1050" kern="100">
                          <a:effectLst/>
                        </a:rPr>
                        <a:t>Delete finetune modelBeta</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zh-CN" sz="1050" kern="100">
                          <a:effectLst/>
                        </a:rPr>
                        <a:t>删除微调模型</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5080">
                        <a:lnSpc>
                          <a:spcPct val="107000"/>
                        </a:lnSpc>
                        <a:spcAft>
                          <a:spcPts val="800"/>
                        </a:spcAft>
                      </a:pPr>
                      <a:r>
                        <a:rPr lang="en-US" sz="1050" kern="100">
                          <a:effectLst/>
                        </a:rPr>
                        <a:t>DELETE</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en-US" sz="1050" kern="100">
                          <a:effectLst/>
                        </a:rPr>
                        <a:t>https://api.openai.com/v1/ models/{model}</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gn="just">
                        <a:lnSpc>
                          <a:spcPct val="107000"/>
                        </a:lnSpc>
                        <a:spcAft>
                          <a:spcPts val="5"/>
                        </a:spcAft>
                      </a:pPr>
                      <a:r>
                        <a:rPr lang="zh-CN" sz="1050" kern="100">
                          <a:effectLst/>
                        </a:rPr>
                        <a:t>删除微调的模型。您必须在组织中具有所有者角色</a:t>
                      </a:r>
                      <a:endParaRPr lang="zh-CN" sz="1100" kern="100">
                        <a:effectLst/>
                      </a:endParaRPr>
                    </a:p>
                    <a:p>
                      <a:pPr>
                        <a:lnSpc>
                          <a:spcPct val="107000"/>
                        </a:lnSpc>
                        <a:spcAft>
                          <a:spcPts val="800"/>
                        </a:spcAft>
                      </a:pPr>
                      <a:r>
                        <a:rPr lang="zh-CN" sz="1050" kern="100">
                          <a:effectLst/>
                        </a:rPr>
                        <a:t>。</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635">
                        <a:lnSpc>
                          <a:spcPct val="108000"/>
                        </a:lnSpc>
                        <a:spcAft>
                          <a:spcPts val="800"/>
                        </a:spcAft>
                      </a:pPr>
                      <a:r>
                        <a:rPr lang="en-US" sz="1050" kern="100">
                          <a:effectLst/>
                        </a:rPr>
                        <a:t>curl https://api.openai.com/v1/models/curie:ftacmeco-2021-03-03-21-44-20 \</a:t>
                      </a:r>
                      <a:endParaRPr lang="zh-CN" sz="1100" kern="100">
                        <a:effectLst/>
                      </a:endParaRPr>
                    </a:p>
                    <a:p>
                      <a:pPr marL="635">
                        <a:lnSpc>
                          <a:spcPct val="107000"/>
                        </a:lnSpc>
                        <a:spcAft>
                          <a:spcPts val="800"/>
                        </a:spcAft>
                      </a:pPr>
                      <a:r>
                        <a:rPr lang="en-US" sz="1050" kern="100">
                          <a:effectLst/>
                        </a:rPr>
                        <a:t>  -X DELETE \</a:t>
                      </a:r>
                      <a:endParaRPr lang="zh-CN" sz="1100" kern="100">
                        <a:effectLst/>
                      </a:endParaRPr>
                    </a:p>
                    <a:p>
                      <a:pPr marL="635">
                        <a:lnSpc>
                          <a:spcPct val="107000"/>
                        </a:lnSpc>
                        <a:spcAft>
                          <a:spcPts val="800"/>
                        </a:spcAft>
                      </a:pPr>
                      <a:r>
                        <a:rPr lang="en-US" sz="1050" kern="100">
                          <a:effectLst/>
                        </a:rPr>
                        <a:t>  -H "Authorization: Bearer YOUR_API_KEY"</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en-US" sz="1100" kern="100">
                          <a:effectLst/>
                        </a:rPr>
                        <a:t> </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extLst>
                  <a:ext uri="{0D108BD9-81ED-4DB2-BD59-A6C34878D82A}">
                    <a16:rowId xmlns:a16="http://schemas.microsoft.com/office/drawing/2014/main" val="683271324"/>
                  </a:ext>
                </a:extLst>
              </a:tr>
              <a:tr h="1830289">
                <a:tc>
                  <a:txBody>
                    <a:bodyPr/>
                    <a:lstStyle/>
                    <a:p>
                      <a:pPr marL="5080" algn="just">
                        <a:lnSpc>
                          <a:spcPct val="107000"/>
                        </a:lnSpc>
                        <a:spcAft>
                          <a:spcPts val="800"/>
                        </a:spcAft>
                      </a:pPr>
                      <a:r>
                        <a:rPr lang="zh-CN" sz="1050" kern="100">
                          <a:effectLst/>
                        </a:rPr>
                        <a:t>审核</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nchor="ctr"/>
                </a:tc>
                <a:tc>
                  <a:txBody>
                    <a:bodyPr/>
                    <a:lstStyle/>
                    <a:p>
                      <a:pPr>
                        <a:lnSpc>
                          <a:spcPct val="107000"/>
                        </a:lnSpc>
                        <a:spcAft>
                          <a:spcPts val="800"/>
                        </a:spcAft>
                      </a:pPr>
                      <a:r>
                        <a:rPr lang="en-US" sz="1050" kern="100">
                          <a:effectLst/>
                        </a:rPr>
                        <a:t>Create moderation</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zh-CN" sz="1050" kern="100">
                          <a:effectLst/>
                        </a:rPr>
                        <a:t>创建审核</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5080">
                        <a:lnSpc>
                          <a:spcPct val="107000"/>
                        </a:lnSpc>
                        <a:spcAft>
                          <a:spcPts val="800"/>
                        </a:spcAft>
                      </a:pPr>
                      <a:r>
                        <a:rPr lang="en-US" sz="1050" kern="100">
                          <a:effectLst/>
                        </a:rPr>
                        <a:t>POST</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en-US" sz="1050" kern="100">
                          <a:effectLst/>
                        </a:rPr>
                        <a:t>https://api.openai.com/v1/ moderations</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zh-CN" sz="1050" kern="100">
                          <a:effectLst/>
                        </a:rPr>
                        <a:t>对文本违反</a:t>
                      </a:r>
                      <a:r>
                        <a:rPr lang="en-US" sz="1050" kern="100">
                          <a:effectLst/>
                        </a:rPr>
                        <a:t> OpenAI </a:t>
                      </a:r>
                      <a:r>
                        <a:rPr lang="zh-CN" sz="1050" kern="100">
                          <a:effectLst/>
                        </a:rPr>
                        <a:t>内容政策进行分类</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635" marR="221615">
                        <a:lnSpc>
                          <a:spcPct val="108000"/>
                        </a:lnSpc>
                        <a:spcAft>
                          <a:spcPts val="800"/>
                        </a:spcAft>
                      </a:pPr>
                      <a:r>
                        <a:rPr lang="en-US" sz="1050" kern="100">
                          <a:effectLst/>
                        </a:rPr>
                        <a:t>curl https://api.openai.com/v1/moderations \   -H 'Content-Type: application/json' \</a:t>
                      </a:r>
                      <a:endParaRPr lang="zh-CN" sz="1100" kern="100">
                        <a:effectLst/>
                      </a:endParaRPr>
                    </a:p>
                    <a:p>
                      <a:pPr marL="635">
                        <a:lnSpc>
                          <a:spcPct val="107000"/>
                        </a:lnSpc>
                        <a:spcAft>
                          <a:spcPts val="800"/>
                        </a:spcAft>
                      </a:pPr>
                      <a:r>
                        <a:rPr lang="en-US" sz="1050" kern="100">
                          <a:effectLst/>
                        </a:rPr>
                        <a:t>  -H 'Authorization: Bearer YOUR_API_KEY' \</a:t>
                      </a:r>
                      <a:endParaRPr lang="zh-CN" sz="1100" kern="100">
                        <a:effectLst/>
                      </a:endParaRPr>
                    </a:p>
                    <a:p>
                      <a:pPr marL="635">
                        <a:lnSpc>
                          <a:spcPct val="107000"/>
                        </a:lnSpc>
                        <a:spcAft>
                          <a:spcPts val="800"/>
                        </a:spcAft>
                      </a:pPr>
                      <a:r>
                        <a:rPr lang="en-US" sz="1050" kern="100">
                          <a:effectLst/>
                        </a:rPr>
                        <a:t>  -d '{</a:t>
                      </a:r>
                      <a:endParaRPr lang="zh-CN" sz="1100" kern="100">
                        <a:effectLst/>
                      </a:endParaRPr>
                    </a:p>
                    <a:p>
                      <a:pPr marL="635">
                        <a:lnSpc>
                          <a:spcPct val="107000"/>
                        </a:lnSpc>
                        <a:spcAft>
                          <a:spcPts val="800"/>
                        </a:spcAft>
                      </a:pPr>
                      <a:r>
                        <a:rPr lang="en-US" sz="1050" kern="100">
                          <a:effectLst/>
                        </a:rPr>
                        <a:t>  "input": "I want to kill them."</a:t>
                      </a:r>
                      <a:endParaRPr lang="zh-CN" sz="1100" kern="100">
                        <a:effectLst/>
                      </a:endParaRPr>
                    </a:p>
                    <a:p>
                      <a:pPr marL="635">
                        <a:lnSpc>
                          <a:spcPct val="107000"/>
                        </a:lnSpc>
                        <a:spcAft>
                          <a:spcPts val="800"/>
                        </a:spcAft>
                      </a:pPr>
                      <a:r>
                        <a:rPr lang="en-US" sz="1050" kern="100">
                          <a:effectLst/>
                        </a:rPr>
                        <a:t>}'</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en-US" sz="1100" kern="100" dirty="0">
                          <a:effectLst/>
                        </a:rPr>
                        <a:t> </a:t>
                      </a:r>
                      <a:endParaRPr lang="zh-CN" sz="1100" kern="100" dirty="0">
                        <a:solidFill>
                          <a:srgbClr val="000000"/>
                        </a:solidFill>
                        <a:effectLst/>
                        <a:latin typeface="Calibri" panose="020F0502020204030204" pitchFamily="34" charset="0"/>
                        <a:ea typeface="Calibri" panose="020F0502020204030204" pitchFamily="34" charset="0"/>
                      </a:endParaRPr>
                    </a:p>
                  </a:txBody>
                  <a:tcPr marL="6945" marR="3808" marT="4928" marB="0"/>
                </a:tc>
                <a:extLst>
                  <a:ext uri="{0D108BD9-81ED-4DB2-BD59-A6C34878D82A}">
                    <a16:rowId xmlns:a16="http://schemas.microsoft.com/office/drawing/2014/main" val="402002144"/>
                  </a:ext>
                </a:extLst>
              </a:tr>
              <a:tr h="655952">
                <a:tc rowSpan="2">
                  <a:txBody>
                    <a:bodyPr/>
                    <a:lstStyle/>
                    <a:p>
                      <a:pPr marL="5080" algn="just">
                        <a:lnSpc>
                          <a:spcPct val="107000"/>
                        </a:lnSpc>
                        <a:spcAft>
                          <a:spcPts val="800"/>
                        </a:spcAft>
                      </a:pPr>
                      <a:r>
                        <a:rPr lang="zh-CN" sz="1050" kern="100">
                          <a:effectLst/>
                        </a:rPr>
                        <a:t>引擎</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nchor="ctr"/>
                </a:tc>
                <a:tc>
                  <a:txBody>
                    <a:bodyPr/>
                    <a:lstStyle/>
                    <a:p>
                      <a:pPr>
                        <a:lnSpc>
                          <a:spcPct val="107000"/>
                        </a:lnSpc>
                        <a:spcAft>
                          <a:spcPts val="800"/>
                        </a:spcAft>
                      </a:pPr>
                      <a:r>
                        <a:rPr lang="en-US" sz="1050" kern="100">
                          <a:effectLst/>
                        </a:rPr>
                        <a:t>List </a:t>
                      </a:r>
                      <a:endParaRPr lang="zh-CN" sz="1100" kern="100">
                        <a:effectLst/>
                      </a:endParaRPr>
                    </a:p>
                    <a:p>
                      <a:pPr>
                        <a:lnSpc>
                          <a:spcPct val="107000"/>
                        </a:lnSpc>
                        <a:spcAft>
                          <a:spcPts val="800"/>
                        </a:spcAft>
                      </a:pPr>
                      <a:r>
                        <a:rPr lang="en-US" sz="1050" kern="100">
                          <a:effectLst/>
                        </a:rPr>
                        <a:t>enginesDepr ecated</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zh-CN" sz="1050" kern="100">
                          <a:effectLst/>
                        </a:rPr>
                        <a:t>列出引擎</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5080">
                        <a:lnSpc>
                          <a:spcPct val="107000"/>
                        </a:lnSpc>
                        <a:spcAft>
                          <a:spcPts val="800"/>
                        </a:spcAft>
                      </a:pPr>
                      <a:r>
                        <a:rPr lang="en-US" sz="1050" kern="100">
                          <a:effectLst/>
                        </a:rPr>
                        <a:t>GET</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en-US" sz="1050" kern="100">
                          <a:effectLst/>
                        </a:rPr>
                        <a:t>https://api.openai.com/v1/ engines</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zh-CN" sz="1050" kern="100">
                          <a:effectLst/>
                        </a:rPr>
                        <a:t>列出当前可用的（非微调的）模型，并提供有关每个模型的基本信息，例如所有者和可用性。</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635" marR="448945">
                        <a:lnSpc>
                          <a:spcPct val="107000"/>
                        </a:lnSpc>
                        <a:spcAft>
                          <a:spcPts val="800"/>
                        </a:spcAft>
                      </a:pPr>
                      <a:r>
                        <a:rPr lang="en-US" sz="1050" kern="100">
                          <a:effectLst/>
                        </a:rPr>
                        <a:t>curl https://api.openai.com/v1/engines \   -H 'Authorization: Bearer YOUR_API_KEY'</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635">
                        <a:lnSpc>
                          <a:spcPct val="107000"/>
                        </a:lnSpc>
                        <a:spcAft>
                          <a:spcPts val="800"/>
                        </a:spcAft>
                      </a:pPr>
                      <a:r>
                        <a:rPr lang="zh-CN" sz="1050" kern="100">
                          <a:effectLst/>
                        </a:rPr>
                        <a:t>弃用</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extLst>
                  <a:ext uri="{0D108BD9-81ED-4DB2-BD59-A6C34878D82A}">
                    <a16:rowId xmlns:a16="http://schemas.microsoft.com/office/drawing/2014/main" val="4184696633"/>
                  </a:ext>
                </a:extLst>
              </a:tr>
              <a:tr h="692511">
                <a:tc vMerge="1">
                  <a:txBody>
                    <a:bodyPr/>
                    <a:lstStyle/>
                    <a:p>
                      <a:endParaRPr lang="zh-CN" altLang="en-US"/>
                    </a:p>
                  </a:txBody>
                  <a:tcPr/>
                </a:tc>
                <a:tc>
                  <a:txBody>
                    <a:bodyPr/>
                    <a:lstStyle/>
                    <a:p>
                      <a:pPr>
                        <a:lnSpc>
                          <a:spcPct val="107000"/>
                        </a:lnSpc>
                        <a:spcAft>
                          <a:spcPts val="800"/>
                        </a:spcAft>
                      </a:pPr>
                      <a:r>
                        <a:rPr lang="en-US" sz="1050" kern="100">
                          <a:effectLst/>
                        </a:rPr>
                        <a:t>Retrieve engineDepr ecated</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zh-CN" sz="1050" kern="100">
                          <a:effectLst/>
                        </a:rPr>
                        <a:t>检索引擎</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5080">
                        <a:lnSpc>
                          <a:spcPct val="107000"/>
                        </a:lnSpc>
                        <a:spcAft>
                          <a:spcPts val="800"/>
                        </a:spcAft>
                      </a:pPr>
                      <a:r>
                        <a:rPr lang="en-US" sz="1050" kern="100">
                          <a:effectLst/>
                        </a:rPr>
                        <a:t>GET</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en-US" sz="1050" kern="100">
                          <a:effectLst/>
                        </a:rPr>
                        <a:t>https://api.openai.com/v1/ engines/{engine_id}</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a:lnSpc>
                          <a:spcPct val="107000"/>
                        </a:lnSpc>
                        <a:spcAft>
                          <a:spcPts val="800"/>
                        </a:spcAft>
                      </a:pPr>
                      <a:r>
                        <a:rPr lang="zh-CN" sz="1050" kern="100">
                          <a:effectLst/>
                        </a:rPr>
                        <a:t>检索模型实例，提供有关该实例的基本信息，例如所有者和可用性。</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635">
                        <a:lnSpc>
                          <a:spcPct val="107000"/>
                        </a:lnSpc>
                        <a:spcAft>
                          <a:spcPts val="10"/>
                        </a:spcAft>
                      </a:pPr>
                      <a:r>
                        <a:rPr lang="en-US" sz="1050" kern="100">
                          <a:effectLst/>
                        </a:rPr>
                        <a:t>curl https://api.openai.com/v1/engines/textdavinci-003 \</a:t>
                      </a:r>
                      <a:endParaRPr lang="zh-CN" sz="1100" kern="100">
                        <a:effectLst/>
                      </a:endParaRPr>
                    </a:p>
                    <a:p>
                      <a:pPr marL="635">
                        <a:lnSpc>
                          <a:spcPct val="107000"/>
                        </a:lnSpc>
                        <a:spcAft>
                          <a:spcPts val="800"/>
                        </a:spcAft>
                      </a:pPr>
                      <a:r>
                        <a:rPr lang="en-US" sz="1050" kern="100">
                          <a:effectLst/>
                        </a:rPr>
                        <a:t>  -H 'Authorization: Bearer YOUR_API_KEY'</a:t>
                      </a:r>
                      <a:endParaRPr lang="zh-CN" sz="1100" kern="100">
                        <a:solidFill>
                          <a:srgbClr val="000000"/>
                        </a:solidFill>
                        <a:effectLst/>
                        <a:latin typeface="Calibri" panose="020F0502020204030204" pitchFamily="34" charset="0"/>
                        <a:ea typeface="Calibri" panose="020F0502020204030204" pitchFamily="34" charset="0"/>
                      </a:endParaRPr>
                    </a:p>
                  </a:txBody>
                  <a:tcPr marL="6945" marR="3808" marT="4928" marB="0"/>
                </a:tc>
                <a:tc>
                  <a:txBody>
                    <a:bodyPr/>
                    <a:lstStyle/>
                    <a:p>
                      <a:pPr marL="635">
                        <a:lnSpc>
                          <a:spcPct val="107000"/>
                        </a:lnSpc>
                        <a:spcAft>
                          <a:spcPts val="800"/>
                        </a:spcAft>
                      </a:pPr>
                      <a:r>
                        <a:rPr lang="zh-CN" sz="1050" kern="100" dirty="0">
                          <a:effectLst/>
                        </a:rPr>
                        <a:t>弃用</a:t>
                      </a:r>
                      <a:endParaRPr lang="zh-CN" sz="1100" kern="100" dirty="0">
                        <a:solidFill>
                          <a:srgbClr val="000000"/>
                        </a:solidFill>
                        <a:effectLst/>
                        <a:latin typeface="Calibri" panose="020F0502020204030204" pitchFamily="34" charset="0"/>
                        <a:ea typeface="Calibri" panose="020F0502020204030204" pitchFamily="34" charset="0"/>
                      </a:endParaRPr>
                    </a:p>
                  </a:txBody>
                  <a:tcPr marL="6945" marR="3808" marT="4928" marB="0"/>
                </a:tc>
                <a:extLst>
                  <a:ext uri="{0D108BD9-81ED-4DB2-BD59-A6C34878D82A}">
                    <a16:rowId xmlns:a16="http://schemas.microsoft.com/office/drawing/2014/main" val="4175558845"/>
                  </a:ext>
                </a:extLst>
              </a:tr>
            </a:tbl>
          </a:graphicData>
        </a:graphic>
      </p:graphicFrame>
    </p:spTree>
    <p:extLst>
      <p:ext uri="{BB962C8B-B14F-4D97-AF65-F5344CB8AC3E}">
        <p14:creationId xmlns:p14="http://schemas.microsoft.com/office/powerpoint/2010/main" val="3548969882"/>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IO_GUID" val="00adf8b6-932b-4200-a1bc-c3f07f8f4d64"/>
  <p:tag name="MIO_EKGUID" val="37064166-1785-404d-8156-350ee872403d"/>
  <p:tag name="MIO_UPDATE" val="True"/>
  <p:tag name="MIO_VERSION" val="30.03.2020 15:44:05"/>
  <p:tag name="MIO_DBID" val="12b0c59e-2253-4124-a5e9-470adf4cb168"/>
  <p:tag name="MIO_LASTDOWNLOADED" val="30.03.2020 15:44:52"/>
  <p:tag name="MIO_OBJECTNAME" val="Demonstration"/>
  <p:tag name="MIO_LASTEDITORNAME" val="Devid Treuling"/>
</p:tagLst>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7.xml><?xml version="1.0" encoding="utf-8"?>
<a:theme xmlns:a="http://schemas.openxmlformats.org/drawingml/2006/main" name="White Template">
  <a:themeElements>
    <a:clrScheme name="Custom 2">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000000"/>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FY22 Unified Support Deck_R2" id="{87F4FB34-706C-3B40-A2F5-AAB55F65BD79}" vid="{83F148C1-8898-3D42-A66A-0DC42327C72F}"/>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5190F1-CE80-40D1-8113-2946647AC67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55331059-1819-45EF-8665-87652C2B685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810</TotalTime>
  <Words>1922</Words>
  <Application>Microsoft Macintosh PowerPoint</Application>
  <PresentationFormat>宽屏</PresentationFormat>
  <Paragraphs>308</Paragraphs>
  <Slides>9</Slides>
  <Notes>5</Notes>
  <HiddenSlides>0</HiddenSlides>
  <MMClips>0</MMClips>
  <ScaleCrop>false</ScaleCrop>
  <HeadingPairs>
    <vt:vector size="6" baseType="variant">
      <vt:variant>
        <vt:lpstr>已用的字体</vt:lpstr>
      </vt:variant>
      <vt:variant>
        <vt:i4>6</vt:i4>
      </vt:variant>
      <vt:variant>
        <vt:lpstr>主题</vt:lpstr>
      </vt:variant>
      <vt:variant>
        <vt:i4>17</vt:i4>
      </vt:variant>
      <vt:variant>
        <vt:lpstr>幻灯片标题</vt:lpstr>
      </vt:variant>
      <vt:variant>
        <vt:i4>9</vt:i4>
      </vt:variant>
    </vt:vector>
  </HeadingPairs>
  <TitlesOfParts>
    <vt:vector size="32" baseType="lpstr">
      <vt:lpstr>Arial</vt:lpstr>
      <vt:lpstr>Calibri</vt:lpstr>
      <vt:lpstr>Segoe UI</vt:lpstr>
      <vt:lpstr>Segoe UI Light</vt:lpstr>
      <vt:lpstr>Segoe UI Semibold</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3_Build 2019 Black</vt:lpstr>
      <vt:lpstr>White Template</vt:lpstr>
      <vt:lpstr>Azure OpenAI 参数和接口解读 </vt:lpstr>
      <vt:lpstr>议程</vt:lpstr>
      <vt:lpstr>Azure Openai APIs 文档</vt:lpstr>
      <vt:lpstr>Azure OpenAI 生成参数   </vt:lpstr>
      <vt:lpstr>OpenAI Completion API </vt:lpstr>
      <vt:lpstr>Azure OpenAI 服务   </vt:lpstr>
      <vt:lpstr>接口表</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Teo Ma</cp:lastModifiedBy>
  <cp:revision>15</cp:revision>
  <dcterms:created xsi:type="dcterms:W3CDTF">2020-11-06T21:56:32Z</dcterms:created>
  <dcterms:modified xsi:type="dcterms:W3CDTF">2023-03-20T01:45:04Z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